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1" r:id="rId4"/>
    <p:sldId id="273" r:id="rId5"/>
    <p:sldId id="285" r:id="rId6"/>
    <p:sldId id="282" r:id="rId7"/>
    <p:sldId id="283" r:id="rId8"/>
    <p:sldId id="286" r:id="rId9"/>
    <p:sldId id="287" r:id="rId10"/>
    <p:sldId id="288" r:id="rId11"/>
    <p:sldId id="289" r:id="rId12"/>
    <p:sldId id="291" r:id="rId13"/>
    <p:sldId id="292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009900"/>
    <a:srgbClr val="00CC00"/>
    <a:srgbClr val="006600"/>
    <a:srgbClr val="008000"/>
    <a:srgbClr val="046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9" autoAdjust="0"/>
  </p:normalViewPr>
  <p:slideViewPr>
    <p:cSldViewPr>
      <p:cViewPr varScale="1">
        <p:scale>
          <a:sx n="104" d="100"/>
          <a:sy n="104" d="100"/>
        </p:scale>
        <p:origin x="2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32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45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9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89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3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37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11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11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1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38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56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14D5-77B6-4D96-A197-F5972569F9FE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5FA4-95D2-4AAD-A2B4-C619A80A16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5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5302" y="0"/>
            <a:ext cx="9159302" cy="6957392"/>
            <a:chOff x="-15302" y="0"/>
            <a:chExt cx="9159302" cy="6957392"/>
          </a:xfrm>
        </p:grpSpPr>
        <p:pic>
          <p:nvPicPr>
            <p:cNvPr id="2050" name="Picture 2" descr="C:\Documents and Settings\Administrator\My Documents\My Pictures\baseball\Baseball_game_0624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02" y="0"/>
              <a:ext cx="9159302" cy="695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-15302" y="116632"/>
              <a:ext cx="9151864" cy="202455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 latinLnBrk="0"/>
              <a:r>
                <a:rPr lang="en-US" altLang="ko-KR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2018</a:t>
              </a:r>
              <a:r>
                <a:rPr lang="ko-KR" altLang="en-US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년 </a:t>
              </a:r>
              <a:r>
                <a:rPr lang="en-US" altLang="ko-KR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3</a:t>
              </a:r>
              <a:r>
                <a:rPr lang="ko-KR" altLang="en-US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월 학기 호서대학교 평생교육원 </a:t>
              </a:r>
              <a:r>
                <a:rPr lang="ko-KR" altLang="en-US" sz="4000" b="1" dirty="0" err="1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학점은행제</a:t>
              </a:r>
              <a:r>
                <a:rPr lang="ko-KR" altLang="en-US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체육학과</a:t>
              </a:r>
              <a:r>
                <a:rPr lang="en-US" altLang="ko-KR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야구선수</a:t>
              </a:r>
              <a:r>
                <a:rPr lang="en-US" altLang="ko-KR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 </a:t>
              </a:r>
              <a:r>
                <a:rPr lang="ko-KR" altLang="en-US" sz="4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학생모집</a:t>
              </a:r>
              <a:endParaRPr lang="ko-KR" altLang="en-US" sz="4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8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My Documents\My Pictures\baseball\Baseball-Stadium-Cr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다이아몬드 5"/>
          <p:cNvSpPr/>
          <p:nvPr/>
        </p:nvSpPr>
        <p:spPr>
          <a:xfrm>
            <a:off x="-828600" y="1628800"/>
            <a:ext cx="11082755" cy="2950614"/>
          </a:xfrm>
          <a:prstGeom prst="diamond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5000" dirty="0" smtClean="0"/>
          </a:p>
          <a:p>
            <a:pPr algn="r"/>
            <a:endParaRPr lang="en-US" altLang="ko-KR" sz="5000" dirty="0" smtClean="0"/>
          </a:p>
          <a:p>
            <a:pPr algn="r"/>
            <a:endParaRPr lang="en-US" altLang="ko-KR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en-US" altLang="ko-KR" sz="2500" dirty="0" smtClean="0"/>
          </a:p>
          <a:p>
            <a:pPr algn="r"/>
            <a:endParaRPr lang="en-US" altLang="ko-KR" sz="2500" dirty="0"/>
          </a:p>
          <a:p>
            <a:pPr algn="r"/>
            <a:endParaRPr lang="en-US" altLang="ko-KR" sz="2500" dirty="0" smtClean="0"/>
          </a:p>
          <a:p>
            <a:pPr algn="r"/>
            <a:endParaRPr lang="ko-KR" altLang="en-US" sz="2500" dirty="0"/>
          </a:p>
        </p:txBody>
      </p:sp>
      <p:sp>
        <p:nvSpPr>
          <p:cNvPr id="9" name="직사각형 8"/>
          <p:cNvSpPr/>
          <p:nvPr/>
        </p:nvSpPr>
        <p:spPr>
          <a:xfrm>
            <a:off x="2123728" y="2745562"/>
            <a:ext cx="5112568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04. </a:t>
            </a:r>
            <a:r>
              <a:rPr lang="ko-KR" altLang="en-US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후원 및 혜택</a:t>
            </a:r>
            <a:endParaRPr lang="ko-KR" altLang="en-US" sz="4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5143" y="160176"/>
            <a:ext cx="8800231" cy="6530956"/>
            <a:chOff x="175143" y="160176"/>
            <a:chExt cx="8800231" cy="6530956"/>
          </a:xfrm>
        </p:grpSpPr>
        <p:sp>
          <p:nvSpPr>
            <p:cNvPr id="7" name="직사각형 6"/>
            <p:cNvSpPr/>
            <p:nvPr/>
          </p:nvSpPr>
          <p:spPr>
            <a:xfrm>
              <a:off x="175143" y="160176"/>
              <a:ext cx="8800231" cy="6530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23528" y="708198"/>
              <a:ext cx="8032679" cy="128514"/>
              <a:chOff x="179512" y="642369"/>
              <a:chExt cx="6638577" cy="106210"/>
            </a:xfrm>
          </p:grpSpPr>
          <p:pic>
            <p:nvPicPr>
              <p:cNvPr id="2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5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70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4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9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833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8088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9342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0596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1851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3105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4360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5614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6869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23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9377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0632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1886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3141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4395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5650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6904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8159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9413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667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1922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3176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4431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5685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6940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8194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9449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0703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1957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12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4466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5721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6975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8230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9484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0738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1993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3247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4502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56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7011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8265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9520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0774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2028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3283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4537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5792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709855" y="640344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직사각형 16"/>
          <p:cNvSpPr/>
          <p:nvPr/>
        </p:nvSpPr>
        <p:spPr>
          <a:xfrm>
            <a:off x="175143" y="205194"/>
            <a:ext cx="2880696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500" dirty="0" smtClean="0">
                <a:solidFill>
                  <a:srgbClr val="66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04</a:t>
            </a:r>
            <a:r>
              <a:rPr lang="en-US" altLang="ko-KR" sz="2500" dirty="0" smtClean="0">
                <a:solidFill>
                  <a:srgbClr val="99CC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8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후원 및 혜택</a:t>
            </a:r>
            <a:endParaRPr lang="ko-KR" altLang="en-US" sz="28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0" y="814441"/>
            <a:ext cx="8572500" cy="5527011"/>
          </a:xfrm>
          <a:prstGeom prst="rect">
            <a:avLst/>
          </a:prstGeom>
        </p:spPr>
      </p:pic>
      <p:sp>
        <p:nvSpPr>
          <p:cNvPr id="76" name="직사각형 75"/>
          <p:cNvSpPr/>
          <p:nvPr/>
        </p:nvSpPr>
        <p:spPr>
          <a:xfrm>
            <a:off x="268940" y="814441"/>
            <a:ext cx="4396857" cy="21544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 fontAlgn="base">
              <a:buAutoNum type="arabicPeriod"/>
            </a:pP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박정근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연천미라클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구단주로서 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년간 받은 후원 목록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메인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스폰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(2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억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후원금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(1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만원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-100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만원 후원자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원종현선수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후원자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고양원더스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OB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팀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버거킹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네온정형외과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R&amp;C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재활트레이닝센터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수정형외과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김해한솔요양병원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ILB, AVENTREE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호텔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MK SPORTS, RUDY PROJECT,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브리온스포츠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라마다 호텔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하드스포츠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다음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뉴스펀딩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중국프로야구팀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장쑤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준마팀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초청 지원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2017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년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캔암리그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초청 지원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팀 사정으로 미참가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후원금 확보를 위해 지속적으로 노력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437012" y="3122765"/>
            <a:ext cx="4404428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캔암리그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 참가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내년에는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북미리그에서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미라클야구단을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초청해서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7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월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한달간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북미지역 정식경기에 참여할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예정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학점은행제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선수 중 우수선수를 선발해서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캔암리그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참가를 통해 </a:t>
            </a:r>
            <a:r>
              <a:rPr lang="ko-KR" altLang="en-US" sz="14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북미리그 </a:t>
            </a:r>
            <a:r>
              <a:rPr lang="ko-KR" altLang="en-US" sz="14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진출</a:t>
            </a:r>
            <a:endParaRPr lang="en-US" altLang="ko-KR" sz="14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국내프로팀 진출</a:t>
            </a: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지난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년간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연천미라클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구단주하면서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명을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KBO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리그에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진출시킴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중국프로팀 진출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중국프로야구팀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창단을 위한 한국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산파역할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중국선수들을 중국 프로팀에 진출시킬 수 있음</a:t>
            </a:r>
          </a:p>
          <a:p>
            <a:pPr fontAlgn="base"/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5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My Documents\My Pictures\baseball\Baseball-Stadium-Cr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다이아몬드 5"/>
          <p:cNvSpPr/>
          <p:nvPr/>
        </p:nvSpPr>
        <p:spPr>
          <a:xfrm>
            <a:off x="-828600" y="1628800"/>
            <a:ext cx="11082755" cy="2950614"/>
          </a:xfrm>
          <a:prstGeom prst="diamond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5000" dirty="0" smtClean="0"/>
          </a:p>
          <a:p>
            <a:pPr algn="r"/>
            <a:endParaRPr lang="en-US" altLang="ko-KR" sz="5000" dirty="0" smtClean="0"/>
          </a:p>
          <a:p>
            <a:pPr algn="r"/>
            <a:endParaRPr lang="en-US" altLang="ko-KR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en-US" altLang="ko-KR" sz="2500" dirty="0" smtClean="0"/>
          </a:p>
          <a:p>
            <a:pPr algn="r"/>
            <a:endParaRPr lang="en-US" altLang="ko-KR" sz="2500" dirty="0"/>
          </a:p>
          <a:p>
            <a:pPr algn="r"/>
            <a:endParaRPr lang="en-US" altLang="ko-KR" sz="2500" dirty="0" smtClean="0"/>
          </a:p>
          <a:p>
            <a:pPr algn="r"/>
            <a:endParaRPr lang="ko-KR" altLang="en-US" sz="2500" dirty="0"/>
          </a:p>
        </p:txBody>
      </p:sp>
      <p:sp>
        <p:nvSpPr>
          <p:cNvPr id="9" name="직사각형 8"/>
          <p:cNvSpPr/>
          <p:nvPr/>
        </p:nvSpPr>
        <p:spPr>
          <a:xfrm>
            <a:off x="2123728" y="2745562"/>
            <a:ext cx="5112568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05. </a:t>
            </a:r>
            <a:r>
              <a:rPr lang="ko-KR" altLang="en-US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졸업 후 진로</a:t>
            </a:r>
            <a:endParaRPr lang="ko-KR" altLang="en-US" sz="4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0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5143" y="175780"/>
            <a:ext cx="8800231" cy="6530956"/>
            <a:chOff x="175143" y="160176"/>
            <a:chExt cx="8800231" cy="6530956"/>
          </a:xfrm>
        </p:grpSpPr>
        <p:sp>
          <p:nvSpPr>
            <p:cNvPr id="7" name="직사각형 6"/>
            <p:cNvSpPr/>
            <p:nvPr/>
          </p:nvSpPr>
          <p:spPr>
            <a:xfrm>
              <a:off x="175143" y="160176"/>
              <a:ext cx="8800231" cy="6530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23528" y="708198"/>
              <a:ext cx="8032679" cy="128514"/>
              <a:chOff x="179512" y="642369"/>
              <a:chExt cx="6638577" cy="106210"/>
            </a:xfrm>
          </p:grpSpPr>
          <p:pic>
            <p:nvPicPr>
              <p:cNvPr id="2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5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70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4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9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833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8088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9342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0596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1851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3105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4360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5614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6869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23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9377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0632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1886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3141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4395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5650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6904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8159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9413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667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1922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3176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4431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5685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6940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8194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9449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0703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1957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12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4466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5721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6975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8230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9484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0738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1993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3247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4502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56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7011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8265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9520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0774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2028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3283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4537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5792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709855" y="640344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직사각형 16"/>
          <p:cNvSpPr/>
          <p:nvPr/>
        </p:nvSpPr>
        <p:spPr>
          <a:xfrm>
            <a:off x="175143" y="205194"/>
            <a:ext cx="2577122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500" dirty="0" smtClean="0">
                <a:solidFill>
                  <a:srgbClr val="66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05. </a:t>
            </a:r>
            <a:r>
              <a:rPr lang="ko-KR" altLang="en-US" sz="25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졸업 후 진로</a:t>
            </a:r>
            <a:endParaRPr lang="ko-KR" altLang="en-US" sz="28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94628" y="914363"/>
            <a:ext cx="4379084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안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프로진출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안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+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학업 병행하면서 진로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결정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안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선수 때 필요한 야구관련 경비도 충당하고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미래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야구산업종사자 경험도 필요하기 때문에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선수생활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하면서 자격증 취득함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479328" y="1340768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 latinLnBrk="0"/>
            <a:r>
              <a:rPr lang="ko-KR" altLang="en-US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전공</a:t>
            </a:r>
            <a:endParaRPr lang="en-US" altLang="ko-KR" b="1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 latinLnBrk="0"/>
            <a:r>
              <a:rPr lang="ko-KR" altLang="en-US" sz="14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1400" u="sng" dirty="0" err="1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야구코칭전공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프로출신 지도자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야구심판전공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국내 유명심판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야구트레이닝전공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트레이닝 담당 교수 및 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  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현장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트레이너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야구마케팅전공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마케팅 전공 교수 및 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현장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실무자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야구기록분석전공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기록분석 자격증 소지자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6.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야구해설전공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 야구해설자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7.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야구에이전트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 야구에이전트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8.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야구행정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정부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KBO,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야구기관 관계자 강의</a:t>
            </a:r>
          </a:p>
          <a:p>
            <a:pPr lvl="0" fontAlgn="base"/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r>
              <a:rPr lang="en-US" altLang="ko-KR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9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야구시설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u="sng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전공</a:t>
            </a:r>
            <a:r>
              <a:rPr lang="en-US" altLang="ko-KR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야구시설 관계자 </a:t>
            </a:r>
            <a:r>
              <a:rPr lang="ko-KR" altLang="en-US" sz="140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강의</a:t>
            </a:r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en-US" altLang="ko-KR" sz="1400" dirty="0" smtClean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fontAlgn="base"/>
            <a:endParaRPr lang="ko-KR" altLang="en-US" sz="14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34979" t="7523" r="15373" b="4866"/>
          <a:stretch/>
        </p:blipFill>
        <p:spPr>
          <a:xfrm>
            <a:off x="868646" y="2941222"/>
            <a:ext cx="3168352" cy="33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-770081"/>
            <a:ext cx="11196736" cy="8418444"/>
            <a:chOff x="0" y="-770081"/>
            <a:chExt cx="11196736" cy="8418444"/>
          </a:xfrm>
        </p:grpSpPr>
        <p:pic>
          <p:nvPicPr>
            <p:cNvPr id="6146" name="Picture 2" descr="C:\Documents and Settings\Administrator\My Documents\My Pictures\baseball\31497557_9woXPVWR_02298_rangersballparkinarlington_1920x12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다이아몬드 4"/>
            <p:cNvSpPr/>
            <p:nvPr/>
          </p:nvSpPr>
          <p:spPr>
            <a:xfrm>
              <a:off x="2037434" y="-770081"/>
              <a:ext cx="9159302" cy="8418444"/>
            </a:xfrm>
            <a:prstGeom prst="diamond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ko-KR" sz="8000" dirty="0" smtClean="0">
                <a:latin typeface="나눔손글씨 펜" pitchFamily="66" charset="-127"/>
                <a:ea typeface="나눔손글씨 펜" pitchFamily="66" charset="-127"/>
              </a:endParaRPr>
            </a:p>
            <a:p>
              <a:pPr algn="ctr"/>
              <a:endParaRPr lang="en-US" altLang="ko-KR" sz="8000" b="1" dirty="0" smtClean="0">
                <a:latin typeface="나눔손글씨 펜" pitchFamily="66" charset="-127"/>
                <a:ea typeface="나눔손글씨 펜" pitchFamily="66" charset="-127"/>
              </a:endParaRPr>
            </a:p>
            <a:p>
              <a:pPr algn="ctr"/>
              <a:r>
                <a:rPr lang="en-US" altLang="ko-KR" sz="8000" b="1" smtClean="0">
                  <a:latin typeface="나눔손글씨 펜" pitchFamily="66" charset="-127"/>
                  <a:ea typeface="나눔손글씨 펜" pitchFamily="66" charset="-127"/>
                </a:rPr>
                <a:t>Thank You</a:t>
              </a:r>
              <a:endParaRPr lang="en-US" altLang="ko-KR" sz="8000" b="1" dirty="0" smtClean="0">
                <a:latin typeface="나눔손글씨 펜" pitchFamily="66" charset="-127"/>
                <a:ea typeface="나눔손글씨 펜" pitchFamily="66" charset="-127"/>
              </a:endParaRPr>
            </a:p>
            <a:p>
              <a:pPr algn="r"/>
              <a:endParaRPr lang="en-US" altLang="ko-KR" sz="8000" dirty="0" smtClean="0">
                <a:latin typeface="나눔손글씨 펜" pitchFamily="66" charset="-127"/>
                <a:ea typeface="나눔손글씨 펜" pitchFamily="66" charset="-127"/>
              </a:endParaRPr>
            </a:p>
            <a:p>
              <a:pPr algn="r"/>
              <a:endParaRPr lang="en-US" altLang="ko-KR" sz="8000" dirty="0" smtClean="0">
                <a:latin typeface="나눔손글씨 펜" pitchFamily="66" charset="-127"/>
                <a:ea typeface="나눔손글씨 펜" pitchFamily="66" charset="-127"/>
              </a:endParaRPr>
            </a:p>
            <a:p>
              <a:pPr algn="r"/>
              <a:endParaRPr lang="en-US" altLang="ko-KR" sz="8000" dirty="0">
                <a:latin typeface="나눔손글씨 펜" pitchFamily="66" charset="-127"/>
                <a:ea typeface="나눔손글씨 펜" pitchFamily="66" charset="-127"/>
              </a:endParaRPr>
            </a:p>
            <a:p>
              <a:pPr algn="r"/>
              <a:endParaRPr lang="en-US" altLang="ko-KR" sz="8000" dirty="0" smtClean="0">
                <a:latin typeface="나눔손글씨 펜" pitchFamily="66" charset="-127"/>
                <a:ea typeface="나눔손글씨 펜" pitchFamily="66" charset="-127"/>
              </a:endParaRPr>
            </a:p>
            <a:p>
              <a:pPr algn="r"/>
              <a:endParaRPr lang="ko-KR" altLang="en-US" sz="8000" dirty="0">
                <a:latin typeface="나눔손글씨 펜" pitchFamily="66" charset="-127"/>
                <a:ea typeface="나눔손글씨 펜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7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My Documents\My Pictures\baseball\565292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70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 rot="16200000">
            <a:off x="3380180" y="1092851"/>
            <a:ext cx="6858000" cy="4658281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724128" y="83937"/>
            <a:ext cx="2318420" cy="752775"/>
            <a:chOff x="6964932" y="227953"/>
            <a:chExt cx="2318420" cy="752775"/>
          </a:xfrm>
        </p:grpSpPr>
        <p:pic>
          <p:nvPicPr>
            <p:cNvPr id="4104" name="Picture 8" descr="C:\Documents and Settings\Administrator\My Documents\My Pictures\baseball\633284080026406250_1067830_jpg_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2823" y1="91579" x2="72823" y2="91579"/>
                          <a14:foregroundMark x1="78628" y1="86842" x2="78628" y2="86842"/>
                          <a14:foregroundMark x1="61214" y1="95000" x2="61214" y2="95000"/>
                          <a14:backgroundMark x1="43272" y1="1053" x2="43272" y2="1053"/>
                          <a14:backgroundMark x1="98945" y1="40526" x2="98945" y2="405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82223">
              <a:off x="6964932" y="351346"/>
              <a:ext cx="487819" cy="50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6977197" y="227953"/>
              <a:ext cx="2306155" cy="752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500" dirty="0" smtClean="0">
                  <a:solidFill>
                    <a:srgbClr val="669900"/>
                  </a:solidFill>
                  <a:latin typeface="나눔손글씨 펜" pitchFamily="66" charset="-127"/>
                  <a:ea typeface="나눔손글씨 펜" pitchFamily="66" charset="-127"/>
                </a:rPr>
                <a:t>I</a:t>
              </a:r>
              <a:r>
                <a:rPr lang="en-US" altLang="ko-KR" sz="5500" dirty="0" smtClean="0">
                  <a:solidFill>
                    <a:schemeClr val="bg1"/>
                  </a:solidFill>
                  <a:latin typeface="나눔손글씨 펜" pitchFamily="66" charset="-127"/>
                  <a:ea typeface="나눔손글씨 펜" pitchFamily="66" charset="-127"/>
                </a:rPr>
                <a:t>ndex</a:t>
              </a:r>
              <a:endParaRPr lang="ko-KR" altLang="en-US" sz="55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076056" y="1556792"/>
            <a:ext cx="4372099" cy="369333"/>
            <a:chOff x="576759" y="2296525"/>
            <a:chExt cx="1363836" cy="369333"/>
          </a:xfrm>
        </p:grpSpPr>
        <p:sp>
          <p:nvSpPr>
            <p:cNvPr id="24" name="TextBox 23"/>
            <p:cNvSpPr txBox="1"/>
            <p:nvPr/>
          </p:nvSpPr>
          <p:spPr>
            <a:xfrm>
              <a:off x="576759" y="2296526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anose="02030504000101010101" pitchFamily="18" charset="-127"/>
                  <a:ea typeface="-윤고딕360" panose="02030504000101010101" pitchFamily="18" charset="-127"/>
                </a:rPr>
                <a:t>01</a:t>
              </a:r>
              <a:endPara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552" y="2296525"/>
              <a:ext cx="1262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b="1" dirty="0" err="1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학점은행제</a:t>
              </a:r>
              <a:r>
                <a:rPr lang="ko-KR" altLang="en-US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ko-KR" altLang="en-US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소개</a:t>
              </a:r>
              <a:r>
                <a:rPr lang="en-US" altLang="ko-KR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천안캠퍼스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)</a:t>
              </a:r>
              <a:endParaRPr lang="ko-KR" altLang="en-US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076057" y="1985890"/>
            <a:ext cx="2078725" cy="369332"/>
            <a:chOff x="576759" y="3051268"/>
            <a:chExt cx="2078725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576759" y="305126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anose="02030504000101010101" pitchFamily="18" charset="-127"/>
                  <a:ea typeface="-윤고딕360" panose="02030504000101010101" pitchFamily="18" charset="-127"/>
                </a:rPr>
                <a:t>02</a:t>
              </a:r>
              <a:endPara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3081" y="3051268"/>
              <a:ext cx="1752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/>
              <a:r>
                <a:rPr lang="ko-KR" altLang="en-US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훈련</a:t>
              </a:r>
              <a:r>
                <a:rPr lang="en-US" altLang="ko-KR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/</a:t>
              </a:r>
              <a:r>
                <a:rPr lang="ko-KR" altLang="en-US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경기 방법</a:t>
              </a:r>
              <a:endParaRPr lang="ko-KR" altLang="en-US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076057" y="2414987"/>
            <a:ext cx="1434318" cy="369332"/>
            <a:chOff x="576759" y="3772504"/>
            <a:chExt cx="1434318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76759" y="3772504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anose="02030504000101010101" pitchFamily="18" charset="-127"/>
                  <a:ea typeface="-윤고딕360" panose="02030504000101010101" pitchFamily="18" charset="-127"/>
                </a:rPr>
                <a:t>03</a:t>
              </a:r>
              <a:endPara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3081" y="37725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/>
              <a:r>
                <a:rPr lang="ko-KR" altLang="en-US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운영기관</a:t>
              </a:r>
              <a:endParaRPr lang="ko-KR" altLang="en-US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5076057" y="2827541"/>
            <a:ext cx="1828655" cy="385876"/>
            <a:chOff x="576759" y="4568760"/>
            <a:chExt cx="1171749" cy="385876"/>
          </a:xfrm>
        </p:grpSpPr>
        <p:sp>
          <p:nvSpPr>
            <p:cNvPr id="45" name="TextBox 44"/>
            <p:cNvSpPr txBox="1"/>
            <p:nvPr/>
          </p:nvSpPr>
          <p:spPr>
            <a:xfrm>
              <a:off x="576759" y="4585304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anose="02030504000101010101" pitchFamily="18" charset="-127"/>
                  <a:ea typeface="-윤고딕360" panose="02030504000101010101" pitchFamily="18" charset="-127"/>
                </a:rPr>
                <a:t>04</a:t>
              </a:r>
              <a:endPara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5856" y="4568760"/>
              <a:ext cx="962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후원 및 </a:t>
              </a:r>
              <a:r>
                <a:rPr lang="ko-KR" altLang="en-US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혜택</a:t>
              </a:r>
              <a:endParaRPr lang="ko-KR" altLang="en-US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076058" y="3240236"/>
            <a:ext cx="1828656" cy="385876"/>
            <a:chOff x="576759" y="4568760"/>
            <a:chExt cx="1171748" cy="385876"/>
          </a:xfrm>
        </p:grpSpPr>
        <p:sp>
          <p:nvSpPr>
            <p:cNvPr id="48" name="TextBox 47"/>
            <p:cNvSpPr txBox="1"/>
            <p:nvPr/>
          </p:nvSpPr>
          <p:spPr>
            <a:xfrm>
              <a:off x="576759" y="4585304"/>
              <a:ext cx="264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anose="02030504000101010101" pitchFamily="18" charset="-127"/>
                  <a:ea typeface="-윤고딕360" panose="02030504000101010101" pitchFamily="18" charset="-127"/>
                </a:rPr>
                <a:t>05</a:t>
              </a:r>
              <a:endPara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5856" y="4568760"/>
              <a:ext cx="962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졸업 후 진로</a:t>
              </a:r>
              <a:endParaRPr lang="ko-KR" altLang="en-US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6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My Documents\My Pictures\baseball\Baseball-Stadium-Cr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다이아몬드 5"/>
          <p:cNvSpPr/>
          <p:nvPr/>
        </p:nvSpPr>
        <p:spPr>
          <a:xfrm>
            <a:off x="-828600" y="1628800"/>
            <a:ext cx="11082755" cy="2950614"/>
          </a:xfrm>
          <a:prstGeom prst="diamond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5000" dirty="0" smtClean="0"/>
          </a:p>
          <a:p>
            <a:pPr algn="r"/>
            <a:endParaRPr lang="en-US" altLang="ko-KR" sz="5000" dirty="0" smtClean="0"/>
          </a:p>
          <a:p>
            <a:pPr algn="r"/>
            <a:endParaRPr lang="en-US" altLang="ko-KR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en-US" altLang="ko-KR" sz="2500" dirty="0" smtClean="0"/>
          </a:p>
          <a:p>
            <a:pPr algn="r"/>
            <a:endParaRPr lang="en-US" altLang="ko-KR" sz="2500" dirty="0"/>
          </a:p>
          <a:p>
            <a:pPr algn="r"/>
            <a:endParaRPr lang="en-US" altLang="ko-KR" sz="2500" dirty="0" smtClean="0"/>
          </a:p>
          <a:p>
            <a:pPr algn="r"/>
            <a:endParaRPr lang="ko-KR" altLang="en-US" sz="2500" dirty="0"/>
          </a:p>
        </p:txBody>
      </p:sp>
      <p:sp>
        <p:nvSpPr>
          <p:cNvPr id="25" name="직사각형 24"/>
          <p:cNvSpPr/>
          <p:nvPr/>
        </p:nvSpPr>
        <p:spPr>
          <a:xfrm>
            <a:off x="0" y="2745562"/>
            <a:ext cx="9144000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 algn="ctr">
              <a:buAutoNum type="arabicPeriod"/>
            </a:pPr>
            <a:r>
              <a:rPr lang="ko-KR" altLang="en-US" sz="48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학점은행제</a:t>
            </a:r>
            <a:r>
              <a:rPr lang="ko-KR" altLang="en-US" sz="48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소개</a:t>
            </a:r>
            <a:endParaRPr lang="en-US" altLang="ko-KR" sz="48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48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천안캠퍼스</a:t>
            </a:r>
            <a:r>
              <a:rPr lang="en-US" altLang="ko-KR" sz="48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48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4246" y="205729"/>
            <a:ext cx="8800231" cy="6530956"/>
            <a:chOff x="175143" y="160176"/>
            <a:chExt cx="8800231" cy="6530956"/>
          </a:xfrm>
        </p:grpSpPr>
        <p:sp>
          <p:nvSpPr>
            <p:cNvPr id="7" name="직사각형 6"/>
            <p:cNvSpPr/>
            <p:nvPr/>
          </p:nvSpPr>
          <p:spPr>
            <a:xfrm>
              <a:off x="175143" y="160176"/>
              <a:ext cx="8800231" cy="6530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23528" y="708198"/>
              <a:ext cx="8032679" cy="128514"/>
              <a:chOff x="179512" y="642369"/>
              <a:chExt cx="6638577" cy="106210"/>
            </a:xfrm>
          </p:grpSpPr>
          <p:pic>
            <p:nvPicPr>
              <p:cNvPr id="2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5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70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4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9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833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8088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9342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0596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1851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3105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4360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5614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6869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23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9377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0632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1886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3141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4395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5650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6904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8159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9413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667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1922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3176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4431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5685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6940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8194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9449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0703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1957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12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4466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5721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6975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8230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9484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0738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1993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3247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4502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56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7011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8265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9520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0774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2028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3283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4537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5792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709855" y="640344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직사각형 16"/>
          <p:cNvSpPr/>
          <p:nvPr/>
        </p:nvSpPr>
        <p:spPr>
          <a:xfrm>
            <a:off x="-48838" y="205730"/>
            <a:ext cx="3389653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 smtClean="0">
                <a:solidFill>
                  <a:srgbClr val="669900"/>
                </a:solidFill>
                <a:latin typeface="나눔손글씨 펜" pitchFamily="66" charset="-127"/>
                <a:ea typeface="나눔손글씨 펜" pitchFamily="66" charset="-127"/>
              </a:rPr>
              <a:t>01.</a:t>
            </a:r>
            <a:r>
              <a:rPr lang="ko-KR" altLang="en-US" sz="2500" b="1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학점은행제</a:t>
            </a:r>
            <a:r>
              <a:rPr lang="ko-KR" altLang="en-US" sz="25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소개</a:t>
            </a:r>
            <a:endParaRPr lang="ko-KR" altLang="en-US" sz="2800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216929" y="817979"/>
            <a:ext cx="4149227" cy="41088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b="1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b="1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이수학점</a:t>
            </a:r>
            <a:r>
              <a:rPr lang="en-US" altLang="ko-KR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 algn="ctr" fontAlgn="base"/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총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8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학기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140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학점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이수</a:t>
            </a:r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ko-KR" altLang="en-US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b="1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학점은행제</a:t>
            </a:r>
            <a:r>
              <a:rPr lang="ko-KR" altLang="en-US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특징 </a:t>
            </a:r>
            <a:endParaRPr lang="ko-KR" altLang="en-US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일반 대학의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30%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수준에 해당하는 저렴한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등록금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(1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학기 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18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학점 기준 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150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만원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algn="ctr" fontAlgn="base"/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군복무 입영기일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년까지 연기가능</a:t>
            </a: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기초생활수급자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입학금 면제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+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등록금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10%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감면</a:t>
            </a: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-4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년제 대학교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학년 편입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가능</a:t>
            </a:r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b="1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b="1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학생 복지</a:t>
            </a: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장학제도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다양한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장학제도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운영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등록금 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분납제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등록금을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회로 나누어 납입 가능</a:t>
            </a: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학자금 대출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외환은행 학자금 대출 신청 가능</a:t>
            </a: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셔틀버스운행</a:t>
            </a:r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호서대학교 학생증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발급</a:t>
            </a:r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ko-KR" altLang="en-US" sz="11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75968" y="3471207"/>
            <a:ext cx="4558696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altLang="ko-KR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en-US" altLang="ko-KR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b="1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교수진</a:t>
            </a:r>
            <a:endParaRPr lang="en-US" altLang="ko-KR" b="1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호서대 </a:t>
            </a:r>
            <a:r>
              <a:rPr lang="ko-KR" altLang="en-US" sz="1400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체육전공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총괄담당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선수심리관리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):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박정근교수</a:t>
            </a:r>
            <a:endParaRPr lang="en-US" altLang="ko-KR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호서대 </a:t>
            </a:r>
            <a:r>
              <a:rPr lang="ko-KR" altLang="en-US" sz="1400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학점은행제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체육학과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학사관리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):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김세곤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교수</a:t>
            </a:r>
            <a:endParaRPr lang="en-US" altLang="ko-KR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-KBO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리그 최소투구 완봉승 </a:t>
            </a:r>
            <a:r>
              <a:rPr lang="ko-KR" altLang="en-US" sz="1400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기록보유자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임호균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교수</a:t>
            </a:r>
            <a:endParaRPr lang="en-US" altLang="ko-KR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뉴욕양키스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인터내셔널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스카우트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이치훈 교수</a:t>
            </a:r>
            <a:endParaRPr lang="en-US" altLang="ko-KR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-MBC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메이저리그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해설위원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송재우 교수</a:t>
            </a:r>
            <a:endParaRPr lang="en-US" altLang="ko-KR" sz="1400" dirty="0" smtClean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스포츠과학대학원 </a:t>
            </a:r>
            <a:r>
              <a:rPr lang="ko-KR" altLang="en-US" sz="1400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야구학과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외래교수 등</a:t>
            </a:r>
            <a:endParaRPr lang="en-US" altLang="ko-KR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ko-KR" altLang="en-US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야구부 </a:t>
            </a:r>
            <a:r>
              <a:rPr lang="ko-KR" altLang="en-US" b="1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특별반</a:t>
            </a:r>
            <a:r>
              <a:rPr lang="en-US" altLang="ko-KR" b="1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(15-20</a:t>
            </a:r>
            <a:r>
              <a:rPr lang="ko-KR" altLang="en-US" b="1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명 </a:t>
            </a:r>
            <a:r>
              <a:rPr lang="ko-KR" altLang="en-US" b="1" dirty="0" err="1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이상시</a:t>
            </a:r>
            <a:r>
              <a:rPr lang="en-US" altLang="ko-KR" b="1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운영 </a:t>
            </a:r>
            <a:endParaRPr lang="ko-KR" altLang="en-US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주중반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:.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수업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후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오후훈련 및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야간훈련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야간반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주간 훈련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야간 수업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주말반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금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일간 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훈련</a:t>
            </a:r>
            <a:r>
              <a:rPr lang="en-US" altLang="ko-KR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토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일 하루 </a:t>
            </a:r>
            <a:r>
              <a:rPr lang="en-US" altLang="ko-KR" sz="1400" dirty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9</a:t>
            </a:r>
            <a:r>
              <a:rPr lang="ko-KR" altLang="en-US" sz="1400" dirty="0" smtClean="0">
                <a:ln w="0"/>
                <a:latin typeface="HY강B" panose="02030600000101010101" pitchFamily="18" charset="-127"/>
                <a:ea typeface="HY강B" panose="02030600000101010101" pitchFamily="18" charset="-127"/>
              </a:rPr>
              <a:t>시간 수업</a:t>
            </a:r>
            <a:endParaRPr lang="ko-KR" altLang="en-US" sz="1400" dirty="0">
              <a:ln w="0"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t="5400" r="19601" b="241"/>
          <a:stretch/>
        </p:blipFill>
        <p:spPr>
          <a:xfrm>
            <a:off x="5125790" y="383691"/>
            <a:ext cx="3217282" cy="306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My Documents\My Pictures\baseball\Baseball-Stadium-Cr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다이아몬드 5"/>
          <p:cNvSpPr/>
          <p:nvPr/>
        </p:nvSpPr>
        <p:spPr>
          <a:xfrm>
            <a:off x="-828600" y="1628800"/>
            <a:ext cx="11082755" cy="2950614"/>
          </a:xfrm>
          <a:prstGeom prst="diamond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5000" dirty="0" smtClean="0"/>
          </a:p>
          <a:p>
            <a:pPr algn="r"/>
            <a:endParaRPr lang="en-US" altLang="ko-KR" sz="5000" dirty="0" smtClean="0"/>
          </a:p>
          <a:p>
            <a:pPr algn="r"/>
            <a:endParaRPr lang="en-US" altLang="ko-KR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en-US" altLang="ko-KR" sz="2500" dirty="0" smtClean="0"/>
          </a:p>
          <a:p>
            <a:pPr algn="r"/>
            <a:endParaRPr lang="en-US" altLang="ko-KR" sz="2500" dirty="0"/>
          </a:p>
          <a:p>
            <a:pPr algn="r"/>
            <a:endParaRPr lang="en-US" altLang="ko-KR" sz="2500" dirty="0" smtClean="0"/>
          </a:p>
          <a:p>
            <a:pPr algn="r"/>
            <a:endParaRPr lang="ko-KR" altLang="en-US" sz="2500" dirty="0"/>
          </a:p>
        </p:txBody>
      </p:sp>
      <p:sp>
        <p:nvSpPr>
          <p:cNvPr id="25" name="직사각형 24"/>
          <p:cNvSpPr/>
          <p:nvPr/>
        </p:nvSpPr>
        <p:spPr>
          <a:xfrm>
            <a:off x="0" y="2745562"/>
            <a:ext cx="9144000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48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훈련</a:t>
            </a:r>
            <a:r>
              <a:rPr lang="en-US" altLang="ko-KR" sz="48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48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경기 방법</a:t>
            </a:r>
            <a:endParaRPr lang="en-US" altLang="ko-KR" sz="48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7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5143" y="160176"/>
            <a:ext cx="8800231" cy="6530956"/>
            <a:chOff x="175143" y="160176"/>
            <a:chExt cx="8800231" cy="6530956"/>
          </a:xfrm>
        </p:grpSpPr>
        <p:sp>
          <p:nvSpPr>
            <p:cNvPr id="7" name="직사각형 6"/>
            <p:cNvSpPr/>
            <p:nvPr/>
          </p:nvSpPr>
          <p:spPr>
            <a:xfrm>
              <a:off x="175143" y="160176"/>
              <a:ext cx="8800231" cy="6530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23528" y="708198"/>
              <a:ext cx="8032679" cy="128514"/>
              <a:chOff x="179512" y="642369"/>
              <a:chExt cx="6638577" cy="106210"/>
            </a:xfrm>
          </p:grpSpPr>
          <p:pic>
            <p:nvPicPr>
              <p:cNvPr id="2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5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70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4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9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833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8088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9342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0596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1851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3105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4360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5614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6869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23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9377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0632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1886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3141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4395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5650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6904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8159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9413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667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1922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3176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4431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5685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6940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8194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9449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0703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1957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12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4466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5721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6975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8230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9484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0738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1993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3247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4502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56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7011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8265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9520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0774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2028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3283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4537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5792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709855" y="640344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직사각형 16"/>
          <p:cNvSpPr/>
          <p:nvPr/>
        </p:nvSpPr>
        <p:spPr>
          <a:xfrm>
            <a:off x="121270" y="193162"/>
            <a:ext cx="3377495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 smtClean="0">
                <a:solidFill>
                  <a:srgbClr val="66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02.</a:t>
            </a:r>
            <a:r>
              <a:rPr lang="en-US" altLang="ko-KR" sz="25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훈련</a:t>
            </a:r>
            <a:r>
              <a:rPr lang="en-US" altLang="ko-KR" sz="28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28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경기 방법</a:t>
            </a:r>
            <a:endParaRPr lang="ko-KR" altLang="en-US" sz="28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05071" y="772426"/>
            <a:ext cx="3958794" cy="2954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훈련장소 및 시설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호서대 시설사용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천안캠퍼스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호서대 시설사용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아산캠퍼스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훈련 및 시합장소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천안시야구장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sz="1400" dirty="0"/>
          </a:p>
        </p:txBody>
      </p:sp>
      <p:sp>
        <p:nvSpPr>
          <p:cNvPr id="3" name="직사각형 2"/>
          <p:cNvSpPr/>
          <p:nvPr/>
        </p:nvSpPr>
        <p:spPr>
          <a:xfrm>
            <a:off x="3198410" y="772426"/>
            <a:ext cx="5786347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경기</a:t>
            </a:r>
          </a:p>
          <a:p>
            <a:pPr fontAlgn="base"/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1) </a:t>
            </a:r>
            <a:r>
              <a:rPr lang="ko-KR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독립야구팀</a:t>
            </a: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(1)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한국독립야구연맹</a:t>
            </a: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(2)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경기도첼린저리그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(GCBL)</a:t>
            </a: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(3)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추후 박정근교수에 의해 창단 가능한 팀</a:t>
            </a: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호서대학교 또는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XX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미라클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대학팀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또는 독립야구단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2) </a:t>
            </a:r>
            <a:r>
              <a:rPr lang="ko-KR" altLang="en-US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대학팀</a:t>
            </a:r>
            <a:endParaRPr lang="en-US" altLang="ko-KR" b="1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서울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서울대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고대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한양대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연세대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단국대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동국대 </a:t>
            </a: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경기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중대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성대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경희대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건국대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세계사이버대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디지털서울문화예술대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강원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강릉영동대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충남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홍익대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서남대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경북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영남대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경남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경남대</a:t>
            </a: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전남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세한대</a:t>
            </a: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전북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호원대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원광대</a:t>
            </a: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인천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인하대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인천재능대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광주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송원대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동강대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제주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국제대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관광대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부산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동의대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동아대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경성대 </a:t>
            </a:r>
          </a:p>
          <a:p>
            <a:pPr fontAlgn="base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대구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계명대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1050" r="14877" b="1700"/>
          <a:stretch/>
        </p:blipFill>
        <p:spPr>
          <a:xfrm>
            <a:off x="217856" y="1916832"/>
            <a:ext cx="2989772" cy="463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9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My Documents\My Pictures\baseball\Baseball-Stadium-Cr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다이아몬드 5"/>
          <p:cNvSpPr/>
          <p:nvPr/>
        </p:nvSpPr>
        <p:spPr>
          <a:xfrm>
            <a:off x="-828600" y="1628800"/>
            <a:ext cx="11082755" cy="2950614"/>
          </a:xfrm>
          <a:prstGeom prst="diamond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5000" dirty="0" smtClean="0"/>
          </a:p>
          <a:p>
            <a:pPr algn="r"/>
            <a:endParaRPr lang="en-US" altLang="ko-KR" sz="5000" dirty="0" smtClean="0"/>
          </a:p>
          <a:p>
            <a:pPr algn="r"/>
            <a:endParaRPr lang="en-US" altLang="ko-KR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ko-KR" altLang="en-US" sz="2800" dirty="0" smtClean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/>
            <a:endParaRPr lang="en-US" altLang="ko-KR" sz="2500" dirty="0" smtClean="0"/>
          </a:p>
          <a:p>
            <a:pPr algn="r"/>
            <a:endParaRPr lang="en-US" altLang="ko-KR" sz="2500" dirty="0"/>
          </a:p>
          <a:p>
            <a:pPr algn="r"/>
            <a:endParaRPr lang="en-US" altLang="ko-KR" sz="2500" dirty="0" smtClean="0"/>
          </a:p>
          <a:p>
            <a:pPr algn="r"/>
            <a:endParaRPr lang="ko-KR" altLang="en-US" sz="2500" dirty="0"/>
          </a:p>
        </p:txBody>
      </p:sp>
      <p:sp>
        <p:nvSpPr>
          <p:cNvPr id="9" name="직사각형 8"/>
          <p:cNvSpPr/>
          <p:nvPr/>
        </p:nvSpPr>
        <p:spPr>
          <a:xfrm>
            <a:off x="2987824" y="2745562"/>
            <a:ext cx="3960440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03. </a:t>
            </a:r>
            <a:r>
              <a:rPr lang="ko-KR" altLang="en-US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운영기관</a:t>
            </a:r>
            <a:endParaRPr lang="ko-KR" altLang="en-US" sz="4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1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5143" y="160176"/>
            <a:ext cx="8800231" cy="6530956"/>
            <a:chOff x="175143" y="160176"/>
            <a:chExt cx="8800231" cy="6530956"/>
          </a:xfrm>
        </p:grpSpPr>
        <p:sp>
          <p:nvSpPr>
            <p:cNvPr id="7" name="직사각형 6"/>
            <p:cNvSpPr/>
            <p:nvPr/>
          </p:nvSpPr>
          <p:spPr>
            <a:xfrm>
              <a:off x="175143" y="160176"/>
              <a:ext cx="8800231" cy="6530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23528" y="708198"/>
              <a:ext cx="8032679" cy="128514"/>
              <a:chOff x="179512" y="642369"/>
              <a:chExt cx="6638577" cy="106210"/>
            </a:xfrm>
          </p:grpSpPr>
          <p:pic>
            <p:nvPicPr>
              <p:cNvPr id="2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5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70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4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9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833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8088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9342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0596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1851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3105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4360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5614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6869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23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9377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0632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1886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3141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4395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5650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6904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8159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9413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667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1922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3176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4431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5685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6940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8194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9449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0703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1957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12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4466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5721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6975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8230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9484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0738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1993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3247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4502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56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7011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8265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9520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0774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2028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3283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4537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5792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709855" y="640344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직사각형 16"/>
          <p:cNvSpPr/>
          <p:nvPr/>
        </p:nvSpPr>
        <p:spPr>
          <a:xfrm>
            <a:off x="175142" y="205193"/>
            <a:ext cx="7579829" cy="650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500" dirty="0" smtClean="0">
                <a:solidFill>
                  <a:srgbClr val="66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03.</a:t>
            </a:r>
            <a:r>
              <a:rPr lang="ko-KR" altLang="en-US" sz="28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㈜</a:t>
            </a:r>
            <a:r>
              <a:rPr lang="ko-KR" altLang="en-US" sz="28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인터내셔널스포츠그룹</a:t>
            </a:r>
            <a:r>
              <a:rPr lang="en-US" altLang="ko-KR" sz="28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(2009-</a:t>
            </a:r>
            <a:r>
              <a:rPr lang="ko-KR" altLang="en-US" sz="28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현재</a:t>
            </a:r>
            <a:r>
              <a:rPr lang="en-US" altLang="ko-KR" sz="28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en-US" altLang="ko-KR" sz="28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642910" y="1214422"/>
            <a:ext cx="799580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㈜인터내셔널스포츠그룹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(ISG)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호서대 가족기업으로 박정근 교수가 중소기업청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창업진흥원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창업프로젝트에 선정되어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2009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년에 창업된 기업임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ISG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야구단을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관리하는 사무국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본부로 아래와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같이 취업연계를 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fontAlgn="base"/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프로진출반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기량이 뛰어난 선수는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KBO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프로팀 입단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가능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타 국가 해외진출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MLB(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미국 독립구단 포함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중국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일본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대만 등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가능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야구산업반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구단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프론트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트레이너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에이전트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지도자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감독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코치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심판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해설가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스카웃터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기록원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스포츠마케팅회사 직원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국내유일 호서대학교 스포츠과학대학원 야구학과 석사과정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및 일반대학원 박사과정 진학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미국유학반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야구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기량이 탁월하면 메이저리그나 마이너리그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선수로 진출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선수로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성공하기 어렵다고 판단되면 미국에서 야구와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공부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커뮤니티 대학진학 후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일반대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학년으로 편입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를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병행하면서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석박사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취득 후 교수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국제야구연맹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임원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야구전문통역사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메이저리그구단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인턴십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또는 취업 등 글로벌인재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육성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fontAlgn="base"/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메이저리그 구단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인턴십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취업반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30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개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MLB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구단과 연계한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인턴십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프로그램 취업 연계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가능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00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5143" y="160176"/>
            <a:ext cx="8800231" cy="6530956"/>
            <a:chOff x="175143" y="160176"/>
            <a:chExt cx="8800231" cy="6530956"/>
          </a:xfrm>
        </p:grpSpPr>
        <p:sp>
          <p:nvSpPr>
            <p:cNvPr id="7" name="직사각형 6"/>
            <p:cNvSpPr/>
            <p:nvPr/>
          </p:nvSpPr>
          <p:spPr>
            <a:xfrm>
              <a:off x="175143" y="160176"/>
              <a:ext cx="8800231" cy="6530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23528" y="708198"/>
              <a:ext cx="8032679" cy="128514"/>
              <a:chOff x="179512" y="642369"/>
              <a:chExt cx="6638577" cy="106210"/>
            </a:xfrm>
          </p:grpSpPr>
          <p:pic>
            <p:nvPicPr>
              <p:cNvPr id="2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5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70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4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9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833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8088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9342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0596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1851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3105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4360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5614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6869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8123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19377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0632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1886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3141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4395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5650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6904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8159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29413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0667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1922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3176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4431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56857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69401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81945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394490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07034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19579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32123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44667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57212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69756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82301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494845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07389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19934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32478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45023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57567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70111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82656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595200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077451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202895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328339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453783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579227" y="640298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C:\Documents and Settings\Administrator\My Documents\My Pictures\baseball\633284080026406250_1067830_jpg_larg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72823" y1="91579" x2="72823" y2="91579"/>
                            <a14:foregroundMark x1="78628" y1="86842" x2="78628" y2="86842"/>
                            <a14:foregroundMark x1="61214" y1="95000" x2="61214" y2="95000"/>
                            <a14:backgroundMark x1="43272" y1="1053" x2="43272" y2="1053"/>
                            <a14:backgroundMark x1="98945" y1="40526" x2="98945" y2="4052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47942">
                <a:off x="6709855" y="640344"/>
                <a:ext cx="106164" cy="11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직사각형 16"/>
          <p:cNvSpPr/>
          <p:nvPr/>
        </p:nvSpPr>
        <p:spPr>
          <a:xfrm>
            <a:off x="175143" y="205194"/>
            <a:ext cx="6808566" cy="46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800" dirty="0" smtClean="0">
                <a:solidFill>
                  <a:srgbClr val="669900"/>
                </a:solidFill>
                <a:latin typeface="나눔손글씨 펜" pitchFamily="66" charset="-127"/>
                <a:ea typeface="나눔손글씨 펜" pitchFamily="66" charset="-127"/>
              </a:rPr>
              <a:t>03</a:t>
            </a:r>
            <a:r>
              <a:rPr lang="en-US" altLang="ko-KR" sz="2500" dirty="0" smtClean="0">
                <a:solidFill>
                  <a:srgbClr val="99CC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28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</a:t>
            </a:r>
            <a:r>
              <a:rPr lang="en-US" altLang="ko-KR" sz="28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800" b="1" dirty="0" err="1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한국코칭능력개발원</a:t>
            </a:r>
            <a:r>
              <a:rPr lang="en-US" altLang="ko-KR" sz="28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(1998-</a:t>
            </a:r>
            <a:r>
              <a:rPr lang="ko-KR" altLang="en-US" sz="28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현재</a:t>
            </a:r>
            <a:r>
              <a:rPr lang="en-US" altLang="ko-KR" sz="28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93832" y="3429000"/>
            <a:ext cx="4392296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b="1" u="sng" dirty="0">
                <a:latin typeface="HY강B" panose="02030600000101010101" pitchFamily="18" charset="-127"/>
                <a:ea typeface="HY강B" panose="02030600000101010101" pitchFamily="18" charset="-127"/>
              </a:rPr>
              <a:t>1) </a:t>
            </a:r>
            <a:r>
              <a:rPr lang="ko-KR" altLang="en-US" sz="1600" b="1" u="sng" dirty="0">
                <a:latin typeface="HY강B" panose="02030600000101010101" pitchFamily="18" charset="-127"/>
                <a:ea typeface="HY강B" panose="02030600000101010101" pitchFamily="18" charset="-127"/>
              </a:rPr>
              <a:t>소개</a:t>
            </a:r>
            <a:endParaRPr lang="ko-KR" altLang="en-US" sz="16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본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원은 전국에 있는 코치 및 체육교사들에게 </a:t>
            </a:r>
            <a:endParaRPr lang="en-US" altLang="ko-KR" sz="13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현장감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있는 질 높은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코칭 교육을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제공하고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endParaRPr lang="en-US" altLang="ko-KR" sz="13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정보를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교환하고 연구함으로써 더 나은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코치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와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 algn="ctr" fontAlgn="base"/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더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나은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스포츠를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만들기 위해 설립된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단체이다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3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sz="1300" b="1" dirty="0"/>
          </a:p>
        </p:txBody>
      </p:sp>
      <p:sp>
        <p:nvSpPr>
          <p:cNvPr id="3" name="직사각형 2"/>
          <p:cNvSpPr/>
          <p:nvPr/>
        </p:nvSpPr>
        <p:spPr>
          <a:xfrm>
            <a:off x="4118350" y="856167"/>
            <a:ext cx="48088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b="1" u="sng" dirty="0">
                <a:latin typeface="HY강B" panose="02030600000101010101" pitchFamily="18" charset="-127"/>
                <a:ea typeface="HY강B" panose="02030600000101010101" pitchFamily="18" charset="-127"/>
              </a:rPr>
              <a:t>2) </a:t>
            </a:r>
            <a:r>
              <a:rPr lang="ko-KR" altLang="en-US" sz="1600" b="1" u="sng" dirty="0">
                <a:latin typeface="HY강B" panose="02030600000101010101" pitchFamily="18" charset="-127"/>
                <a:ea typeface="HY강B" panose="02030600000101010101" pitchFamily="18" charset="-127"/>
              </a:rPr>
              <a:t>한국직업능력개발원에 등록된 </a:t>
            </a:r>
            <a:r>
              <a:rPr lang="en-US" altLang="ko-KR" sz="1600" b="1" u="sng" dirty="0">
                <a:latin typeface="HY강B" panose="02030600000101010101" pitchFamily="18" charset="-127"/>
                <a:ea typeface="HY강B" panose="02030600000101010101" pitchFamily="18" charset="-127"/>
              </a:rPr>
              <a:t>KCDC </a:t>
            </a:r>
            <a:r>
              <a:rPr lang="ko-KR" altLang="en-US" sz="1600" b="1" u="sng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민간자격증</a:t>
            </a:r>
            <a:endParaRPr lang="en-US" altLang="ko-KR" sz="1600" b="1" u="sng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ko-KR" altLang="en-US" sz="1600" u="sng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(1) </a:t>
            </a:r>
            <a:r>
              <a:rPr lang="ko-KR" altLang="en-US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담당부처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문화체육관광부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유소년스포츠지도자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유소년인성코칭지도사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스포츠마케팅전문가</a:t>
            </a: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스포츠와운동재활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및 트레이너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레크리에이션지도자</a:t>
            </a: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실버레크레이션지도자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노인체육지도자</a:t>
            </a: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노인체육라인댄스지도자</a:t>
            </a: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-GX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실용댄스지도자</a:t>
            </a: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-GX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휘트니스지도자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요가지도자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(2) </a:t>
            </a:r>
            <a:r>
              <a:rPr lang="ko-KR" altLang="en-US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담당부처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해양수산부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해양스포츠코칭지도사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(3) </a:t>
            </a:r>
            <a:r>
              <a:rPr lang="ko-KR" altLang="en-US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담당부처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교육부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진로학습코치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캠퍼스인증코치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시니어리더코치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커리어코치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야구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949</Words>
  <Application>Microsoft Office PowerPoint</Application>
  <PresentationFormat>화면 슬라이드 쇼(4:3)</PresentationFormat>
  <Paragraphs>214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HY강B</vt:lpstr>
      <vt:lpstr>HY견고딕</vt:lpstr>
      <vt:lpstr>나눔손글씨 펜</vt:lpstr>
      <vt:lpstr>맑은 고딕</vt:lpstr>
      <vt:lpstr>-윤고딕330</vt:lpstr>
      <vt:lpstr>-윤고딕360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♡무한공유의출발점♡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www.cizel.co.kr</dc:creator>
  <cp:lastModifiedBy>user</cp:lastModifiedBy>
  <cp:revision>54</cp:revision>
  <dcterms:created xsi:type="dcterms:W3CDTF">2012-02-25T14:22:30Z</dcterms:created>
  <dcterms:modified xsi:type="dcterms:W3CDTF">2017-12-07T06:11:07Z</dcterms:modified>
</cp:coreProperties>
</file>