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6" r:id="rId2"/>
    <p:sldId id="283" r:id="rId3"/>
    <p:sldId id="284" r:id="rId4"/>
    <p:sldId id="285" r:id="rId5"/>
    <p:sldId id="286" r:id="rId6"/>
    <p:sldId id="287" r:id="rId7"/>
  </p:sldIdLst>
  <p:sldSz cx="9144000" cy="5715000" type="screen16x10"/>
  <p:notesSz cx="6858000" cy="9144000"/>
  <p:embeddedFontLst>
    <p:embeddedFont>
      <p:font typeface="-윤고딕330" panose="020B0600000101010101" charset="-127"/>
      <p:regular r:id="rId8"/>
    </p:embeddedFont>
    <p:embeddedFont>
      <p:font typeface="HY견고딕" panose="02030600000101010101" pitchFamily="18" charset="-127"/>
      <p:regular r:id="rId9"/>
    </p:embeddedFont>
    <p:embeddedFont>
      <p:font typeface="맑은 고딕" panose="020B0503020000020004" pitchFamily="50" charset="-127"/>
      <p:regular r:id="rId10"/>
      <p:bold r:id="rId11"/>
    </p:embeddedFont>
    <p:embeddedFont>
      <p:font typeface="함초롬바탕" panose="02030604000101010101" pitchFamily="18" charset="-127"/>
      <p:regular r:id="rId12"/>
      <p:bold r:id="rId13"/>
    </p:embeddedFont>
    <p:embeddedFont>
      <p:font typeface="Aharoni" panose="02010803020104030203" pitchFamily="2" charset="-79"/>
      <p:bold r:id="rId14"/>
    </p:embeddedFont>
    <p:embeddedFont>
      <p:font typeface="Yoon 윤고딕 540_TT" panose="020B0600000101010101" charset="-127"/>
      <p:regular r:id="rId15"/>
    </p:embeddedFont>
    <p:embeddedFont>
      <p:font typeface="Yoon 윤고딕 550_TT" panose="020B0600000101010101" charset="-127"/>
      <p:regular r:id="rId16"/>
    </p:embeddedFont>
    <p:embeddedFont>
      <p:font typeface="HY강B" panose="02030600000101010101" pitchFamily="18" charset="-127"/>
      <p:regular r:id="rId17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4" autoAdjust="0"/>
  </p:normalViewPr>
  <p:slideViewPr>
    <p:cSldViewPr snapToObjects="1">
      <p:cViewPr varScale="1">
        <p:scale>
          <a:sx n="107" d="100"/>
          <a:sy n="107" d="100"/>
        </p:scale>
        <p:origin x="102" y="31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7035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FBD4-C9A1-45A4-A8CD-9A8B1668F1CA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4671-985F-4861-AF6F-B306B2481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1284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71979"/>
            <a:ext cx="2057400" cy="365654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71979"/>
            <a:ext cx="6019800" cy="365654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FBD4-C9A1-45A4-A8CD-9A8B1668F1CA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4671-985F-4861-AF6F-B306B2481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743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postfiles4.naver.net/20101110_195/lmlm4864_1289377936723BcAr5_JPEG/%B1%D7%B7%B9%C0%CC.jpg?type=w3"/>
          <p:cNvPicPr preferRelativeResize="0"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549" y="0"/>
            <a:ext cx="9173098" cy="5715000"/>
          </a:xfrm>
          <a:prstGeom prst="rect">
            <a:avLst/>
          </a:prstGeom>
          <a:noFill/>
        </p:spPr>
      </p:pic>
      <p:sp>
        <p:nvSpPr>
          <p:cNvPr id="8" name="직사각형 7"/>
          <p:cNvSpPr/>
          <p:nvPr userDrawn="1"/>
        </p:nvSpPr>
        <p:spPr>
          <a:xfrm>
            <a:off x="-36512" y="5617691"/>
            <a:ext cx="3394472" cy="13260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3357960" y="5617691"/>
            <a:ext cx="5800589" cy="13260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0741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postfiles4.naver.net/20101110_195/lmlm4864_1289377936723BcAr5_JPEG/%B1%D7%B7%B9%C0%CC.jpg?type=w3"/>
          <p:cNvPicPr preferRelativeResize="0"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549" y="0"/>
            <a:ext cx="9173098" cy="571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89181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postfiles4.naver.net/20101110_195/lmlm4864_1289377936723BcAr5_JPEG/%B1%D7%B7%B9%C0%CC.jpg?type=w3"/>
          <p:cNvPicPr preferRelativeResize="0"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grpSp>
        <p:nvGrpSpPr>
          <p:cNvPr id="9" name="그룹 8"/>
          <p:cNvGrpSpPr/>
          <p:nvPr userDrawn="1"/>
        </p:nvGrpSpPr>
        <p:grpSpPr>
          <a:xfrm>
            <a:off x="2954852" y="1399339"/>
            <a:ext cx="3291286" cy="2779216"/>
            <a:chOff x="2415801" y="1591579"/>
            <a:chExt cx="4388381" cy="3705621"/>
          </a:xfrm>
        </p:grpSpPr>
        <p:cxnSp>
          <p:nvCxnSpPr>
            <p:cNvPr id="10" name="직선 연결선 9"/>
            <p:cNvCxnSpPr/>
            <p:nvPr/>
          </p:nvCxnSpPr>
          <p:spPr>
            <a:xfrm>
              <a:off x="2415801" y="1591579"/>
              <a:ext cx="4176464" cy="0"/>
            </a:xfrm>
            <a:prstGeom prst="line">
              <a:avLst/>
            </a:prstGeom>
            <a:ln w="47625">
              <a:solidFill>
                <a:srgbClr val="2287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직선 연결선 10"/>
            <p:cNvCxnSpPr/>
            <p:nvPr/>
          </p:nvCxnSpPr>
          <p:spPr>
            <a:xfrm>
              <a:off x="2415801" y="2045940"/>
              <a:ext cx="4176464" cy="0"/>
            </a:xfrm>
            <a:prstGeom prst="line">
              <a:avLst/>
            </a:prstGeom>
            <a:ln w="22225">
              <a:solidFill>
                <a:srgbClr val="2287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>
              <a:off x="2415801" y="4281249"/>
              <a:ext cx="4176464" cy="0"/>
            </a:xfrm>
            <a:prstGeom prst="line">
              <a:avLst/>
            </a:prstGeom>
            <a:ln w="76200">
              <a:solidFill>
                <a:srgbClr val="2287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2529776" y="1645830"/>
              <a:ext cx="393954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b="1" dirty="0">
                  <a:ln>
                    <a:solidFill>
                      <a:srgbClr val="92D050">
                        <a:alpha val="0"/>
                      </a:srgbClr>
                    </a:solidFill>
                  </a:ln>
                  <a:solidFill>
                    <a:srgbClr val="85A644"/>
                  </a:solidFill>
                  <a:latin typeface="Yoon 윤고딕 540_TT" pitchFamily="18" charset="-127"/>
                  <a:ea typeface="Yoon 윤고딕 540_TT" pitchFamily="18" charset="-127"/>
                </a:rPr>
                <a:t>파워포인트 </a:t>
              </a:r>
              <a:r>
                <a:rPr lang="en-US" altLang="ko-KR" sz="1500" b="1" dirty="0">
                  <a:ln>
                    <a:solidFill>
                      <a:srgbClr val="92D050">
                        <a:alpha val="0"/>
                      </a:srgbClr>
                    </a:solidFill>
                  </a:ln>
                  <a:solidFill>
                    <a:srgbClr val="85A644"/>
                  </a:solidFill>
                  <a:latin typeface="Yoon 윤고딕 540_TT" pitchFamily="18" charset="-127"/>
                  <a:ea typeface="Yoon 윤고딕 540_TT" pitchFamily="18" charset="-127"/>
                </a:rPr>
                <a:t>/ </a:t>
              </a:r>
              <a:r>
                <a:rPr lang="ko-KR" altLang="en-US" sz="1500" b="1" dirty="0">
                  <a:ln>
                    <a:solidFill>
                      <a:srgbClr val="92D050">
                        <a:alpha val="0"/>
                      </a:srgbClr>
                    </a:solidFill>
                  </a:ln>
                  <a:solidFill>
                    <a:srgbClr val="85A644"/>
                  </a:solidFill>
                  <a:latin typeface="Yoon 윤고딕 540_TT" pitchFamily="18" charset="-127"/>
                  <a:ea typeface="Yoon 윤고딕 540_TT" pitchFamily="18" charset="-127"/>
                </a:rPr>
                <a:t>프레젠테이션 </a:t>
              </a:r>
              <a:r>
                <a:rPr lang="en-US" altLang="ko-KR" sz="1500" b="1" dirty="0">
                  <a:ln>
                    <a:solidFill>
                      <a:srgbClr val="92D050">
                        <a:alpha val="0"/>
                      </a:srgbClr>
                    </a:solidFill>
                  </a:ln>
                  <a:solidFill>
                    <a:srgbClr val="85A644"/>
                  </a:solidFill>
                  <a:latin typeface="Yoon 윤고딕 540_TT" pitchFamily="18" charset="-127"/>
                  <a:ea typeface="Yoon 윤고딕 540_TT" pitchFamily="18" charset="-127"/>
                </a:rPr>
                <a:t>/ </a:t>
              </a:r>
              <a:r>
                <a:rPr lang="ko-KR" altLang="en-US" sz="1500" b="1" dirty="0">
                  <a:ln>
                    <a:solidFill>
                      <a:srgbClr val="92D050">
                        <a:alpha val="0"/>
                      </a:srgbClr>
                    </a:solidFill>
                  </a:ln>
                  <a:solidFill>
                    <a:srgbClr val="85A644"/>
                  </a:solidFill>
                  <a:latin typeface="Yoon 윤고딕 540_TT" pitchFamily="18" charset="-127"/>
                  <a:ea typeface="Yoon 윤고딕 540_TT" pitchFamily="18" charset="-127"/>
                </a:rPr>
                <a:t>에세이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847849" y="1990626"/>
              <a:ext cx="3663824" cy="1231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5400" b="1" dirty="0">
                  <a:ln>
                    <a:solidFill>
                      <a:srgbClr val="002060">
                        <a:alpha val="0"/>
                      </a:srgb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Yoon 윤고딕 540_TT" pitchFamily="18" charset="-127"/>
                  <a:ea typeface="Yoon 윤고딕 540_TT" pitchFamily="18" charset="-127"/>
                </a:rPr>
                <a:t>Made in 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15801" y="4435425"/>
              <a:ext cx="4388381" cy="861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학교에서 또는 회사에서 멋진 프레젠테이션과 파워포인트를 만들고</a:t>
              </a:r>
              <a:endParaRPr lang="en-US" altLang="ko-KR" sz="900" b="1" dirty="0">
                <a:ln>
                  <a:solidFill>
                    <a:srgbClr val="2287E2">
                      <a:alpha val="0"/>
                    </a:srgbClr>
                  </a:solidFill>
                </a:ln>
                <a:solidFill>
                  <a:srgbClr val="2287E2"/>
                </a:solidFill>
                <a:latin typeface="Yoon 윤고딕 540_TT" pitchFamily="18" charset="-127"/>
                <a:ea typeface="Yoon 윤고딕 540_TT" pitchFamily="18" charset="-127"/>
              </a:endParaRPr>
            </a:p>
            <a:p>
              <a:r>
                <a:rPr lang="ko-KR" altLang="en-US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싶으신 모든 분들에게 친근한 선배 같은 </a:t>
              </a:r>
              <a:r>
                <a:rPr lang="ko-KR" altLang="en-US" sz="900" b="1" dirty="0" err="1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블로그를</a:t>
              </a:r>
              <a:r>
                <a:rPr lang="ko-KR" altLang="en-US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 지향하는 </a:t>
              </a:r>
              <a:r>
                <a:rPr lang="ko-KR" altLang="en-US" sz="900" b="1" dirty="0" err="1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블로그</a:t>
              </a:r>
              <a:endParaRPr lang="en-US" altLang="ko-KR" sz="900" b="1" dirty="0">
                <a:ln>
                  <a:solidFill>
                    <a:srgbClr val="2287E2">
                      <a:alpha val="0"/>
                    </a:srgbClr>
                  </a:solidFill>
                </a:ln>
                <a:solidFill>
                  <a:srgbClr val="2287E2"/>
                </a:solidFill>
                <a:latin typeface="Yoon 윤고딕 540_TT" pitchFamily="18" charset="-127"/>
                <a:ea typeface="Yoon 윤고딕 540_TT" pitchFamily="18" charset="-127"/>
              </a:endParaRPr>
            </a:p>
            <a:p>
              <a:r>
                <a:rPr lang="en-US" altLang="ko-KR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Made in </a:t>
              </a:r>
              <a:r>
                <a:rPr lang="ko-KR" altLang="en-US" sz="900" b="1" dirty="0" err="1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양선배</a:t>
              </a:r>
              <a:r>
                <a:rPr lang="ko-KR" altLang="en-US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 입니다</a:t>
              </a:r>
              <a:r>
                <a:rPr lang="en-US" altLang="ko-KR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. </a:t>
              </a:r>
              <a:r>
                <a:rPr lang="ko-KR" altLang="en-US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제 </a:t>
              </a:r>
              <a:r>
                <a:rPr lang="ko-KR" altLang="en-US" sz="900" b="1" dirty="0" err="1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블로그의</a:t>
              </a:r>
              <a:r>
                <a:rPr lang="ko-KR" altLang="en-US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 모든 자료는 나눔의 미학을 </a:t>
              </a:r>
              <a:endParaRPr lang="en-US" altLang="ko-KR" sz="900" b="1" dirty="0">
                <a:ln>
                  <a:solidFill>
                    <a:srgbClr val="2287E2">
                      <a:alpha val="0"/>
                    </a:srgbClr>
                  </a:solidFill>
                </a:ln>
                <a:solidFill>
                  <a:srgbClr val="2287E2"/>
                </a:solidFill>
                <a:latin typeface="Yoon 윤고딕 540_TT" pitchFamily="18" charset="-127"/>
                <a:ea typeface="Yoon 윤고딕 540_TT" pitchFamily="18" charset="-127"/>
              </a:endParaRPr>
            </a:p>
            <a:p>
              <a:r>
                <a:rPr lang="ko-KR" altLang="en-US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지향합니다</a:t>
              </a:r>
              <a:r>
                <a:rPr lang="en-US" altLang="ko-KR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. </a:t>
              </a:r>
              <a:r>
                <a:rPr lang="ko-KR" altLang="en-US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부디 제 자료가 많은 분들에게 도움이 되었으면 합니다</a:t>
              </a:r>
              <a:r>
                <a:rPr lang="en-US" altLang="ko-KR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40_TT" pitchFamily="18" charset="-127"/>
                  <a:ea typeface="Yoon 윤고딕 540_TT" pitchFamily="18" charset="-127"/>
                </a:rPr>
                <a:t>.</a:t>
              </a: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2775841" y="2790475"/>
              <a:ext cx="3509936" cy="160043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ko-KR" altLang="en-US" sz="7200" b="1" dirty="0" err="1">
                  <a:ln>
                    <a:solidFill>
                      <a:srgbClr val="002060">
                        <a:alpha val="0"/>
                      </a:srgb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Yoon 윤고딕 540_TT" pitchFamily="18" charset="-127"/>
                  <a:ea typeface="Yoon 윤고딕 540_TT" pitchFamily="18" charset="-127"/>
                </a:rPr>
                <a:t>양선배</a:t>
              </a:r>
              <a:endParaRPr lang="ko-KR" altLang="en-US" sz="7200" b="1" dirty="0">
                <a:ln>
                  <a:solidFill>
                    <a:srgbClr val="002060">
                      <a:alpha val="0"/>
                    </a:srgbClr>
                  </a:solidFill>
                </a:ln>
                <a:solidFill>
                  <a:schemeClr val="tx2">
                    <a:lumMod val="75000"/>
                  </a:schemeClr>
                </a:solidFill>
                <a:latin typeface="Yoon 윤고딕 540_TT" pitchFamily="18" charset="-127"/>
                <a:ea typeface="Yoon 윤고딕 540_TT" pitchFamily="18" charset="-127"/>
              </a:endParaRPr>
            </a:p>
          </p:txBody>
        </p:sp>
      </p:grpSp>
      <p:grpSp>
        <p:nvGrpSpPr>
          <p:cNvPr id="17" name="그룹 16"/>
          <p:cNvGrpSpPr/>
          <p:nvPr userDrawn="1"/>
        </p:nvGrpSpPr>
        <p:grpSpPr>
          <a:xfrm>
            <a:off x="1474071" y="5107427"/>
            <a:ext cx="2417669" cy="231348"/>
            <a:chOff x="2854153" y="5189603"/>
            <a:chExt cx="3223558" cy="308464"/>
          </a:xfrm>
        </p:grpSpPr>
        <p:pic>
          <p:nvPicPr>
            <p:cNvPr id="18" name="Picture 29" descr="D:\PPT 자료 모음\아이콘셋\아이콘 SET\Grunge-Peeling-Sticker-Icons\faceboo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4153" y="5189603"/>
              <a:ext cx="277687" cy="277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/>
            <p:cNvSpPr txBox="1"/>
            <p:nvPr/>
          </p:nvSpPr>
          <p:spPr>
            <a:xfrm>
              <a:off x="3067913" y="5190291"/>
              <a:ext cx="3009798" cy="307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50_TT" pitchFamily="18" charset="-127"/>
                  <a:ea typeface="Yoon 윤고딕 550_TT" pitchFamily="18" charset="-127"/>
                </a:rPr>
                <a:t>Facebook : www.facebook.com/yangnaru</a:t>
              </a:r>
            </a:p>
          </p:txBody>
        </p:sp>
      </p:grpSp>
      <p:grpSp>
        <p:nvGrpSpPr>
          <p:cNvPr id="20" name="그룹 19"/>
          <p:cNvGrpSpPr/>
          <p:nvPr userDrawn="1"/>
        </p:nvGrpSpPr>
        <p:grpSpPr>
          <a:xfrm>
            <a:off x="6249057" y="5099663"/>
            <a:ext cx="1459074" cy="246197"/>
            <a:chOff x="2854152" y="5569441"/>
            <a:chExt cx="1945431" cy="328263"/>
          </a:xfrm>
        </p:grpSpPr>
        <p:pic>
          <p:nvPicPr>
            <p:cNvPr id="21" name="Picture 36" descr="D:\PPT 자료 모음\아이콘셋\아이콘 SET\Grunge-Peeling-Sticker-Icons\rss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4152" y="5569441"/>
              <a:ext cx="277687" cy="277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3067913" y="5589928"/>
              <a:ext cx="1731670" cy="307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50_TT" pitchFamily="18" charset="-127"/>
                  <a:ea typeface="Yoon 윤고딕 550_TT" pitchFamily="18" charset="-127"/>
                </a:rPr>
                <a:t>Blog : ynr007.blog.me/</a:t>
              </a:r>
            </a:p>
          </p:txBody>
        </p:sp>
      </p:grpSp>
      <p:grpSp>
        <p:nvGrpSpPr>
          <p:cNvPr id="23" name="그룹 22"/>
          <p:cNvGrpSpPr/>
          <p:nvPr userDrawn="1"/>
        </p:nvGrpSpPr>
        <p:grpSpPr>
          <a:xfrm>
            <a:off x="4212622" y="5107427"/>
            <a:ext cx="1709142" cy="231348"/>
            <a:chOff x="2854153" y="5949280"/>
            <a:chExt cx="2278855" cy="308464"/>
          </a:xfrm>
        </p:grpSpPr>
        <p:pic>
          <p:nvPicPr>
            <p:cNvPr id="24" name="Picture 34" descr="D:\PPT 자료 모음\아이콘셋\아이콘 SET\Grunge-Peeling-Sticker-Icons\myspace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4153" y="5949280"/>
              <a:ext cx="277687" cy="277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3067913" y="5949968"/>
              <a:ext cx="2065095" cy="307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900" b="1" dirty="0">
                  <a:ln>
                    <a:solidFill>
                      <a:srgbClr val="2287E2">
                        <a:alpha val="0"/>
                      </a:srgbClr>
                    </a:solidFill>
                  </a:ln>
                  <a:solidFill>
                    <a:srgbClr val="2287E2"/>
                  </a:solidFill>
                  <a:latin typeface="Yoon 윤고딕 550_TT" pitchFamily="18" charset="-127"/>
                  <a:ea typeface="Yoon 윤고딕 550_TT" pitchFamily="18" charset="-127"/>
                </a:rPr>
                <a:t>E-Mail : ynr007@naver.com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13938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http://postfiles4.naver.net/20101110_195/lmlm4864_1289377936723BcAr5_JPEG/%B1%D7%B7%B9%C0%CC.jpg?type=w3"/>
          <p:cNvPicPr preferRelativeResize="0"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7086" y="0"/>
            <a:ext cx="9231086" cy="580982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grpSp>
        <p:nvGrpSpPr>
          <p:cNvPr id="11" name="그룹 17"/>
          <p:cNvGrpSpPr/>
          <p:nvPr userDrawn="1"/>
        </p:nvGrpSpPr>
        <p:grpSpPr>
          <a:xfrm>
            <a:off x="3418190" y="2482450"/>
            <a:ext cx="2893239" cy="482207"/>
            <a:chOff x="1428728" y="1500174"/>
            <a:chExt cx="6143668" cy="857256"/>
          </a:xfrm>
        </p:grpSpPr>
        <p:grpSp>
          <p:nvGrpSpPr>
            <p:cNvPr id="12" name="그룹 18"/>
            <p:cNvGrpSpPr/>
            <p:nvPr/>
          </p:nvGrpSpPr>
          <p:grpSpPr>
            <a:xfrm>
              <a:off x="1428728" y="1500174"/>
              <a:ext cx="6143668" cy="857256"/>
              <a:chOff x="1428728" y="1500174"/>
              <a:chExt cx="6143668" cy="857256"/>
            </a:xfrm>
          </p:grpSpPr>
          <p:sp>
            <p:nvSpPr>
              <p:cNvPr id="14" name="직사각형 13"/>
              <p:cNvSpPr/>
              <p:nvPr/>
            </p:nvSpPr>
            <p:spPr>
              <a:xfrm>
                <a:off x="1428728" y="1500174"/>
                <a:ext cx="6143668" cy="857256"/>
              </a:xfrm>
              <a:prstGeom prst="rect">
                <a:avLst/>
              </a:prstGeom>
              <a:noFill/>
              <a:ln w="127000" cap="sq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350"/>
              </a:p>
            </p:txBody>
          </p:sp>
          <p:cxnSp>
            <p:nvCxnSpPr>
              <p:cNvPr id="15" name="직선 연결선 14"/>
              <p:cNvCxnSpPr/>
              <p:nvPr/>
            </p:nvCxnSpPr>
            <p:spPr>
              <a:xfrm rot="5400000">
                <a:off x="1000100" y="1928802"/>
                <a:ext cx="857256" cy="0"/>
              </a:xfrm>
              <a:prstGeom prst="line">
                <a:avLst/>
              </a:prstGeom>
              <a:noFill/>
              <a:ln w="127000" cap="sq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6" name="직선 연결선 15"/>
              <p:cNvCxnSpPr/>
              <p:nvPr/>
            </p:nvCxnSpPr>
            <p:spPr>
              <a:xfrm rot="5400000">
                <a:off x="7143768" y="1928802"/>
                <a:ext cx="857256" cy="0"/>
              </a:xfrm>
              <a:prstGeom prst="line">
                <a:avLst/>
              </a:prstGeom>
              <a:noFill/>
              <a:ln w="127000" cap="sq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sp>
          <p:nvSpPr>
            <p:cNvPr id="13" name="이등변 삼각형 12"/>
            <p:cNvSpPr/>
            <p:nvPr/>
          </p:nvSpPr>
          <p:spPr>
            <a:xfrm rot="10800000">
              <a:off x="7060423" y="1843076"/>
              <a:ext cx="226220" cy="157164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</p:grpSp>
      <p:sp>
        <p:nvSpPr>
          <p:cNvPr id="17" name="TextBox 16"/>
          <p:cNvSpPr txBox="1"/>
          <p:nvPr userDrawn="1"/>
        </p:nvSpPr>
        <p:spPr>
          <a:xfrm>
            <a:off x="3437875" y="2543735"/>
            <a:ext cx="1611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spc="-75" dirty="0">
                <a:ln>
                  <a:solidFill>
                    <a:schemeClr val="tx1">
                      <a:alpha val="20000"/>
                    </a:schemeClr>
                  </a:solidFill>
                </a:ln>
                <a:latin typeface="-윤고딕330" pitchFamily="18" charset="-127"/>
                <a:ea typeface="-윤고딕330" pitchFamily="18" charset="-127"/>
              </a:rPr>
              <a:t>Made in </a:t>
            </a:r>
            <a:r>
              <a:rPr lang="ko-KR" altLang="en-US" b="1" spc="-75" dirty="0" err="1">
                <a:ln>
                  <a:solidFill>
                    <a:schemeClr val="tx1">
                      <a:alpha val="20000"/>
                    </a:schemeClr>
                  </a:solidFill>
                </a:ln>
                <a:latin typeface="-윤고딕330" pitchFamily="18" charset="-127"/>
                <a:ea typeface="-윤고딕330" pitchFamily="18" charset="-127"/>
              </a:rPr>
              <a:t>양선배</a:t>
            </a:r>
            <a:endParaRPr lang="ko-KR" altLang="en-US" b="1" spc="-75" dirty="0">
              <a:ln>
                <a:solidFill>
                  <a:schemeClr val="tx1">
                    <a:alpha val="20000"/>
                  </a:schemeClr>
                </a:solidFill>
              </a:ln>
              <a:latin typeface="-윤고딕330" pitchFamily="18" charset="-127"/>
              <a:ea typeface="-윤고딕330" pitchFamily="18" charset="-127"/>
            </a:endParaRPr>
          </a:p>
        </p:txBody>
      </p:sp>
      <p:sp>
        <p:nvSpPr>
          <p:cNvPr id="18" name="직사각형 17"/>
          <p:cNvSpPr/>
          <p:nvPr userDrawn="1"/>
        </p:nvSpPr>
        <p:spPr>
          <a:xfrm>
            <a:off x="228600" y="996551"/>
            <a:ext cx="2035959" cy="32147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350" b="1" spc="-75" dirty="0" err="1">
                <a:ln>
                  <a:solidFill>
                    <a:schemeClr val="bg1"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네이버에</a:t>
            </a:r>
            <a:r>
              <a:rPr lang="ko-KR" altLang="en-US" sz="1350" b="1" spc="-75" dirty="0">
                <a:ln>
                  <a:solidFill>
                    <a:schemeClr val="bg1"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검색해주세요</a:t>
            </a:r>
            <a:r>
              <a:rPr lang="en-US" altLang="ko-KR" sz="1350" b="1" spc="-75" dirty="0">
                <a:ln>
                  <a:solidFill>
                    <a:schemeClr val="bg1"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ko-KR" altLang="en-US" sz="1500" b="1" spc="-75" dirty="0">
              <a:ln>
                <a:solidFill>
                  <a:schemeClr val="bg1">
                    <a:alpha val="20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" name="그림 18" descr="_여자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35733" y="514345"/>
            <a:ext cx="535767" cy="535767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3725396" y="3103703"/>
            <a:ext cx="2600392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25" u="sng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rgbClr val="0000FF"/>
                </a:solidFill>
              </a:rPr>
              <a:t>파워포인트</a:t>
            </a:r>
            <a:r>
              <a:rPr lang="en-US" altLang="ko-KR" sz="825" u="sng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rgbClr val="0000FF"/>
                </a:solidFill>
              </a:rPr>
              <a:t>/ </a:t>
            </a:r>
            <a:r>
              <a:rPr lang="ko-KR" altLang="en-US" sz="825" u="sng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rgbClr val="0000FF"/>
                </a:solidFill>
              </a:rPr>
              <a:t>프레젠테이션</a:t>
            </a:r>
            <a:r>
              <a:rPr lang="en-US" altLang="ko-KR" sz="825" u="sng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rgbClr val="0000FF"/>
                </a:solidFill>
              </a:rPr>
              <a:t>/</a:t>
            </a:r>
            <a:r>
              <a:rPr lang="ko-KR" altLang="en-US" sz="825" u="sng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rgbClr val="0000FF"/>
                </a:solidFill>
              </a:rPr>
              <a:t>에세이 재능기부 </a:t>
            </a:r>
            <a:r>
              <a:rPr lang="ko-KR" altLang="en-US" sz="825" u="sng" dirty="0" err="1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rgbClr val="0000FF"/>
                </a:solidFill>
              </a:rPr>
              <a:t>블로그</a:t>
            </a:r>
            <a:endParaRPr lang="ko-KR" altLang="en-US" sz="825" u="sng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 userDrawn="1"/>
        </p:nvSpPr>
        <p:spPr>
          <a:xfrm>
            <a:off x="2843809" y="3094597"/>
            <a:ext cx="76174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 err="1">
                <a:ln>
                  <a:solidFill>
                    <a:schemeClr val="tx1">
                      <a:alpha val="20000"/>
                    </a:schemeClr>
                  </a:solidFill>
                </a:ln>
              </a:rPr>
              <a:t>연관검색어</a:t>
            </a:r>
            <a:endParaRPr lang="ko-KR" altLang="en-US" sz="900" dirty="0">
              <a:ln>
                <a:solidFill>
                  <a:schemeClr val="tx1">
                    <a:alpha val="20000"/>
                  </a:schemeClr>
                </a:solidFill>
              </a:ln>
            </a:endParaRPr>
          </a:p>
        </p:txBody>
      </p:sp>
      <p:pic>
        <p:nvPicPr>
          <p:cNvPr id="22" name="그림 21" descr="물음표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547168" y="3136498"/>
            <a:ext cx="160736" cy="160736"/>
          </a:xfrm>
          <a:prstGeom prst="rect">
            <a:avLst/>
          </a:prstGeom>
        </p:spPr>
      </p:pic>
      <p:sp>
        <p:nvSpPr>
          <p:cNvPr id="23" name="TextBox 22"/>
          <p:cNvSpPr txBox="1"/>
          <p:nvPr userDrawn="1"/>
        </p:nvSpPr>
        <p:spPr>
          <a:xfrm>
            <a:off x="6246187" y="3102418"/>
            <a:ext cx="1141659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25" u="sng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rgbClr val="0000FF"/>
                </a:solidFill>
              </a:rPr>
              <a:t>PPT, PT</a:t>
            </a:r>
            <a:r>
              <a:rPr lang="ko-KR" altLang="en-US" sz="825" u="sng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rgbClr val="0000FF"/>
                </a:solidFill>
              </a:rPr>
              <a:t>의 모든 자료</a:t>
            </a:r>
          </a:p>
        </p:txBody>
      </p:sp>
    </p:spTree>
    <p:extLst>
      <p:ext uri="{BB962C8B-B14F-4D97-AF65-F5344CB8AC3E}">
        <p14:creationId xmlns:p14="http://schemas.microsoft.com/office/powerpoint/2010/main" val="613166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FBD4-C9A1-45A4-A8CD-9A8B1668F1CA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4671-985F-4861-AF6F-B306B2481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8540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FBD4-C9A1-45A4-A8CD-9A8B1668F1CA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4671-985F-4861-AF6F-B306B2481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726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FBD4-C9A1-45A4-A8CD-9A8B1668F1CA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4671-985F-4861-AF6F-B306B2481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862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FBD4-C9A1-45A4-A8CD-9A8B1668F1CA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4671-985F-4861-AF6F-B306B2481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4212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AFBD4-C9A1-45A4-A8CD-9A8B1668F1CA}" type="datetimeFigureOut">
              <a:rPr lang="ko-KR" altLang="en-US" smtClean="0"/>
              <a:t>2017-12-07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44671-985F-4861-AF6F-B306B2481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9407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pparkd88@isgkorea.com" TargetMode="External"/><Relationship Id="rId2" Type="http://schemas.openxmlformats.org/officeDocument/2006/relationships/hyperlink" Target="http://www.isgkorea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kpark3838@naver.com" TargetMode="External"/><Relationship Id="rId2" Type="http://schemas.openxmlformats.org/officeDocument/2006/relationships/hyperlink" Target="mailto:jkpark@hoseo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mailto:exercise@hoseo.edu" TargetMode="External"/><Relationship Id="rId4" Type="http://schemas.openxmlformats.org/officeDocument/2006/relationships/hyperlink" Target="mailto:segoni@hanmail.net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자유형 1"/>
          <p:cNvSpPr/>
          <p:nvPr/>
        </p:nvSpPr>
        <p:spPr>
          <a:xfrm>
            <a:off x="-36512" y="3217609"/>
            <a:ext cx="9183342" cy="1491070"/>
          </a:xfrm>
          <a:custGeom>
            <a:avLst/>
            <a:gdLst>
              <a:gd name="connsiteX0" fmla="*/ 0 w 9183342"/>
              <a:gd name="connsiteY0" fmla="*/ 0 h 1491070"/>
              <a:gd name="connsiteX1" fmla="*/ 2552700 w 9183342"/>
              <a:gd name="connsiteY1" fmla="*/ 1485900 h 1491070"/>
              <a:gd name="connsiteX2" fmla="*/ 6642100 w 9183342"/>
              <a:gd name="connsiteY2" fmla="*/ 508000 h 1491070"/>
              <a:gd name="connsiteX3" fmla="*/ 8991600 w 9183342"/>
              <a:gd name="connsiteY3" fmla="*/ 1003300 h 1491070"/>
              <a:gd name="connsiteX4" fmla="*/ 8877300 w 9183342"/>
              <a:gd name="connsiteY4" fmla="*/ 977900 h 1491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3342" h="1491070">
                <a:moveTo>
                  <a:pt x="0" y="0"/>
                </a:moveTo>
                <a:cubicBezTo>
                  <a:pt x="722841" y="700616"/>
                  <a:pt x="1445683" y="1401233"/>
                  <a:pt x="2552700" y="1485900"/>
                </a:cubicBezTo>
                <a:cubicBezTo>
                  <a:pt x="3659717" y="1570567"/>
                  <a:pt x="5568950" y="588433"/>
                  <a:pt x="6642100" y="508000"/>
                </a:cubicBezTo>
                <a:cubicBezTo>
                  <a:pt x="7715250" y="427567"/>
                  <a:pt x="8619067" y="924983"/>
                  <a:pt x="8991600" y="1003300"/>
                </a:cubicBezTo>
                <a:cubicBezTo>
                  <a:pt x="9364133" y="1081617"/>
                  <a:pt x="9120716" y="1029758"/>
                  <a:pt x="8877300" y="977900"/>
                </a:cubicBezTo>
              </a:path>
            </a:pathLst>
          </a:cu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7030A0"/>
              </a:solidFill>
            </a:endParaRPr>
          </a:p>
        </p:txBody>
      </p:sp>
      <p:sp>
        <p:nvSpPr>
          <p:cNvPr id="3" name="자유형 2"/>
          <p:cNvSpPr/>
          <p:nvPr/>
        </p:nvSpPr>
        <p:spPr>
          <a:xfrm>
            <a:off x="25400" y="2909601"/>
            <a:ext cx="9497372" cy="2036131"/>
          </a:xfrm>
          <a:custGeom>
            <a:avLst/>
            <a:gdLst>
              <a:gd name="connsiteX0" fmla="*/ 0 w 9497372"/>
              <a:gd name="connsiteY0" fmla="*/ 587408 h 2036131"/>
              <a:gd name="connsiteX1" fmla="*/ 1841500 w 9497372"/>
              <a:gd name="connsiteY1" fmla="*/ 3208 h 2036131"/>
              <a:gd name="connsiteX2" fmla="*/ 6477000 w 9497372"/>
              <a:gd name="connsiteY2" fmla="*/ 422308 h 2036131"/>
              <a:gd name="connsiteX3" fmla="*/ 8610600 w 9497372"/>
              <a:gd name="connsiteY3" fmla="*/ 1781208 h 2036131"/>
              <a:gd name="connsiteX4" fmla="*/ 9461500 w 9497372"/>
              <a:gd name="connsiteY4" fmla="*/ 1997108 h 2036131"/>
              <a:gd name="connsiteX5" fmla="*/ 9258300 w 9497372"/>
              <a:gd name="connsiteY5" fmla="*/ 2035208 h 2036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97372" h="2036131">
                <a:moveTo>
                  <a:pt x="0" y="587408"/>
                </a:moveTo>
                <a:cubicBezTo>
                  <a:pt x="381000" y="309066"/>
                  <a:pt x="762000" y="30725"/>
                  <a:pt x="1841500" y="3208"/>
                </a:cubicBezTo>
                <a:cubicBezTo>
                  <a:pt x="2921000" y="-24309"/>
                  <a:pt x="5348817" y="125975"/>
                  <a:pt x="6477000" y="422308"/>
                </a:cubicBezTo>
                <a:cubicBezTo>
                  <a:pt x="7605183" y="718641"/>
                  <a:pt x="8113183" y="1518741"/>
                  <a:pt x="8610600" y="1781208"/>
                </a:cubicBezTo>
                <a:cubicBezTo>
                  <a:pt x="9108017" y="2043675"/>
                  <a:pt x="9353550" y="1954775"/>
                  <a:pt x="9461500" y="1997108"/>
                </a:cubicBezTo>
                <a:cubicBezTo>
                  <a:pt x="9569450" y="2039441"/>
                  <a:pt x="9413875" y="2037324"/>
                  <a:pt x="9258300" y="2035208"/>
                </a:cubicBezTo>
              </a:path>
            </a:pathLst>
          </a:custGeom>
          <a:ln>
            <a:solidFill>
              <a:srgbClr val="92D050">
                <a:alpha val="5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7030A0"/>
              </a:solidFill>
            </a:endParaRPr>
          </a:p>
        </p:txBody>
      </p:sp>
      <p:sp>
        <p:nvSpPr>
          <p:cNvPr id="4" name="자유형 3"/>
          <p:cNvSpPr/>
          <p:nvPr/>
        </p:nvSpPr>
        <p:spPr>
          <a:xfrm>
            <a:off x="-12700" y="2808064"/>
            <a:ext cx="9410700" cy="2425700"/>
          </a:xfrm>
          <a:custGeom>
            <a:avLst/>
            <a:gdLst>
              <a:gd name="connsiteX0" fmla="*/ 0 w 9410700"/>
              <a:gd name="connsiteY0" fmla="*/ 0 h 2425700"/>
              <a:gd name="connsiteX1" fmla="*/ 2933700 w 9410700"/>
              <a:gd name="connsiteY1" fmla="*/ 1676400 h 2425700"/>
              <a:gd name="connsiteX2" fmla="*/ 6819900 w 9410700"/>
              <a:gd name="connsiteY2" fmla="*/ 508000 h 2425700"/>
              <a:gd name="connsiteX3" fmla="*/ 9410700 w 9410700"/>
              <a:gd name="connsiteY3" fmla="*/ 2425700 h 242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0700" h="2425700">
                <a:moveTo>
                  <a:pt x="0" y="0"/>
                </a:moveTo>
                <a:cubicBezTo>
                  <a:pt x="898525" y="795866"/>
                  <a:pt x="1797050" y="1591733"/>
                  <a:pt x="2933700" y="1676400"/>
                </a:cubicBezTo>
                <a:cubicBezTo>
                  <a:pt x="4070350" y="1761067"/>
                  <a:pt x="5740400" y="383117"/>
                  <a:pt x="6819900" y="508000"/>
                </a:cubicBezTo>
                <a:cubicBezTo>
                  <a:pt x="7899400" y="632883"/>
                  <a:pt x="8655050" y="1529291"/>
                  <a:pt x="9410700" y="2425700"/>
                </a:cubicBezTo>
              </a:path>
            </a:pathLst>
          </a:custGeom>
          <a:ln>
            <a:solidFill>
              <a:srgbClr val="92D050">
                <a:alpha val="5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598" y="1925361"/>
            <a:ext cx="8969122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solidFill>
                  <a:srgbClr val="7030A0"/>
                </a:solidFill>
              </a:rPr>
              <a:t>호서대학교 </a:t>
            </a:r>
            <a:r>
              <a:rPr lang="ko-KR" altLang="en-US" sz="3200" b="1" dirty="0" err="1" smtClean="0">
                <a:solidFill>
                  <a:srgbClr val="7030A0"/>
                </a:solidFill>
              </a:rPr>
              <a:t>학점은행제</a:t>
            </a:r>
            <a:r>
              <a:rPr lang="ko-KR" altLang="en-US" sz="3200" b="1" dirty="0" smtClean="0">
                <a:solidFill>
                  <a:srgbClr val="7030A0"/>
                </a:solidFill>
              </a:rPr>
              <a:t> 체육학과</a:t>
            </a:r>
            <a:r>
              <a:rPr lang="en-US" altLang="ko-KR" sz="3200" b="1" dirty="0" smtClean="0">
                <a:solidFill>
                  <a:srgbClr val="7030A0"/>
                </a:solidFill>
              </a:rPr>
              <a:t> </a:t>
            </a:r>
            <a:r>
              <a:rPr lang="ko-KR" altLang="en-US" sz="3200" b="1" dirty="0">
                <a:solidFill>
                  <a:srgbClr val="7030A0"/>
                </a:solidFill>
              </a:rPr>
              <a:t>야구선수 모집</a:t>
            </a:r>
            <a:endParaRPr lang="ko-KR" altLang="en-US" sz="3200" dirty="0">
              <a:solidFill>
                <a:srgbClr val="7030A0"/>
              </a:solidFill>
            </a:endParaRPr>
          </a:p>
          <a:p>
            <a:endParaRPr lang="ko-KR" altLang="en-US" sz="3600" b="1" dirty="0">
              <a:ln>
                <a:solidFill>
                  <a:srgbClr val="7030A0">
                    <a:alpha val="0"/>
                  </a:srgbClr>
                </a:solidFill>
              </a:ln>
              <a:solidFill>
                <a:srgbClr val="7030A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2540707"/>
            <a:ext cx="3670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rgbClr val="92D050">
                      <a:alpha val="0"/>
                    </a:srgbClr>
                  </a:solidFill>
                </a:ln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학부형 및 야구관계자</a:t>
            </a:r>
            <a:r>
              <a:rPr lang="en-US" altLang="ko-KR" sz="2000" dirty="0">
                <a:ln>
                  <a:solidFill>
                    <a:srgbClr val="92D050">
                      <a:alpha val="0"/>
                    </a:srgbClr>
                  </a:solidFill>
                </a:ln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 smtClean="0">
                <a:ln>
                  <a:solidFill>
                    <a:srgbClr val="92D050">
                      <a:alpha val="0"/>
                    </a:srgbClr>
                  </a:solidFill>
                </a:ln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설명회</a:t>
            </a:r>
            <a:endParaRPr lang="en-US" altLang="ko-KR" sz="2000" dirty="0" smtClean="0">
              <a:ln>
                <a:solidFill>
                  <a:srgbClr val="92D050">
                    <a:alpha val="0"/>
                  </a:srgbClr>
                </a:solidFill>
              </a:ln>
              <a:solidFill>
                <a:srgbClr val="00206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5744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직사각형 288"/>
          <p:cNvSpPr/>
          <p:nvPr/>
        </p:nvSpPr>
        <p:spPr>
          <a:xfrm>
            <a:off x="980653" y="5692392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0" name="직사각형 289"/>
          <p:cNvSpPr/>
          <p:nvPr/>
        </p:nvSpPr>
        <p:spPr>
          <a:xfrm>
            <a:off x="2770114" y="5692391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1" name="직사각형 290"/>
          <p:cNvSpPr/>
          <p:nvPr/>
        </p:nvSpPr>
        <p:spPr>
          <a:xfrm>
            <a:off x="4559575" y="569239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2" name="직사각형 291"/>
          <p:cNvSpPr/>
          <p:nvPr/>
        </p:nvSpPr>
        <p:spPr>
          <a:xfrm>
            <a:off x="6349036" y="5692389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3" name="직사각형 292"/>
          <p:cNvSpPr/>
          <p:nvPr/>
        </p:nvSpPr>
        <p:spPr>
          <a:xfrm>
            <a:off x="8138497" y="5692388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4" name="직사각형 293"/>
          <p:cNvSpPr/>
          <p:nvPr/>
        </p:nvSpPr>
        <p:spPr>
          <a:xfrm>
            <a:off x="9927959" y="5692387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2621384" y="18059"/>
            <a:ext cx="38763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000" b="1" dirty="0" err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7030A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학점은행제</a:t>
            </a:r>
            <a:r>
              <a:rPr lang="ko-KR" altLang="en-US" sz="40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7030A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소개</a:t>
            </a:r>
            <a:endParaRPr lang="ko-KR" altLang="en-US" sz="40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7030A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71243" y="985292"/>
            <a:ext cx="59766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Wingdings" panose="05000000000000000000" pitchFamily="2" charset="2"/>
              <a:buChar char="Ø"/>
            </a:pP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ko-KR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호서대학교 </a:t>
            </a:r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평생교육원 </a:t>
            </a:r>
            <a:r>
              <a:rPr lang="ko-KR" altLang="en-US" sz="1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학점은행제</a:t>
            </a:r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r>
              <a:rPr lang="ko-KR" altLang="en-US" sz="16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체육학과</a:t>
            </a:r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에서는 </a:t>
            </a: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2018</a:t>
            </a:r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학년도 </a:t>
            </a:r>
            <a:r>
              <a:rPr lang="ko-KR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신입생을 </a:t>
            </a:r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모집합니다</a:t>
            </a:r>
            <a:r>
              <a:rPr lang="en-US" altLang="ko-KR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.</a:t>
            </a: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ko-KR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수능점수</a:t>
            </a: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, </a:t>
            </a:r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내신</a:t>
            </a: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, </a:t>
            </a:r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경기 성적과 무관하게 지원가능하며 일정학점 취득 후 학점은행제도를 통해 호서대학교 총장명의 </a:t>
            </a:r>
            <a:r>
              <a:rPr lang="ko-KR" altLang="en-US" sz="1600" u="sng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학사학위</a:t>
            </a:r>
            <a:r>
              <a:rPr lang="ko-KR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를 </a:t>
            </a:r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받을 수 있습니다</a:t>
            </a: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. </a:t>
            </a:r>
            <a:endParaRPr lang="en-US" altLang="ko-KR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ko-KR" alt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특히 </a:t>
            </a:r>
            <a:r>
              <a:rPr lang="ko-KR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학점인정 국가자격증 소지자나 대학중퇴자도 기존 대학 학점을 인정받을 수 있도록 학습지도하여 학위과정 단축이 가능하도록 지도합니다</a:t>
            </a:r>
            <a:r>
              <a:rPr lang="en-US" altLang="ko-KR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HY강B" panose="02030600000101010101" pitchFamily="18" charset="-127"/>
                <a:ea typeface="HY강B" panose="02030600000101010101" pitchFamily="18" charset="-127"/>
              </a:rPr>
              <a:t>.</a:t>
            </a:r>
            <a:endParaRPr lang="ko-KR" altLang="en-US" sz="1600" dirty="0">
              <a:solidFill>
                <a:schemeClr val="tx1">
                  <a:lumMod val="85000"/>
                  <a:lumOff val="15000"/>
                </a:schemeClr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o-KR" altLang="en-US" sz="1600" b="1" dirty="0" smtClean="0">
              <a:ln>
                <a:solidFill>
                  <a:srgbClr val="7030A0">
                    <a:alpha val="0"/>
                  </a:srgb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502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직사각형 288"/>
          <p:cNvSpPr/>
          <p:nvPr/>
        </p:nvSpPr>
        <p:spPr>
          <a:xfrm>
            <a:off x="980653" y="5692392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0" name="직사각형 289"/>
          <p:cNvSpPr/>
          <p:nvPr/>
        </p:nvSpPr>
        <p:spPr>
          <a:xfrm>
            <a:off x="2770114" y="5692391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1" name="직사각형 290"/>
          <p:cNvSpPr/>
          <p:nvPr/>
        </p:nvSpPr>
        <p:spPr>
          <a:xfrm>
            <a:off x="4559575" y="569239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2" name="직사각형 291"/>
          <p:cNvSpPr/>
          <p:nvPr/>
        </p:nvSpPr>
        <p:spPr>
          <a:xfrm>
            <a:off x="6349036" y="5692389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3" name="직사각형 292"/>
          <p:cNvSpPr/>
          <p:nvPr/>
        </p:nvSpPr>
        <p:spPr>
          <a:xfrm>
            <a:off x="8138497" y="5692388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4" name="직사각형 293"/>
          <p:cNvSpPr/>
          <p:nvPr/>
        </p:nvSpPr>
        <p:spPr>
          <a:xfrm>
            <a:off x="9927959" y="5692387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1331640" y="0"/>
            <a:ext cx="6080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7030A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학부형 및 야구관계자 설명회</a:t>
            </a:r>
            <a:endParaRPr lang="ko-KR" altLang="en-US" sz="36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7030A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482776"/>
              </p:ext>
            </p:extLst>
          </p:nvPr>
        </p:nvGraphicFramePr>
        <p:xfrm>
          <a:off x="0" y="841276"/>
          <a:ext cx="9144000" cy="420608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920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519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설명회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학부형 및 야구관계자 설명회</a:t>
                      </a:r>
                      <a:endParaRPr lang="en-US" altLang="ko-KR" sz="1600" b="0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Y강B" panose="02030600000101010101" pitchFamily="18" charset="-127"/>
                        <a:ea typeface="HY강B" panose="02030600000101010101" pitchFamily="18" charset="-127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9718"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일시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1"/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12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월 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29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일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금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)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 호서대 아산캠퍼스 체육관 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311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호 오후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3-6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73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주최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ase" latinLnBrk="1"/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박정근교수가 야구팀을 총괄 운영 </a:t>
                      </a:r>
                    </a:p>
                    <a:p>
                      <a:pPr algn="ctr" fontAlgn="base" latinLnBrk="1"/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공동 주최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/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주관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: 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호서대학교 스포츠과학대학원 야구학과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, 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㈜인터내셔널스포츠그룹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, </a:t>
                      </a:r>
                    </a:p>
                    <a:p>
                      <a:pPr algn="ctr" fontAlgn="base" latinLnBrk="1"/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사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)</a:t>
                      </a:r>
                      <a:r>
                        <a:rPr lang="ko-KR" altLang="en-US" sz="1600" b="0" kern="12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한국코칭능력개발원</a:t>
                      </a:r>
                      <a:endParaRPr lang="ko-KR" altLang="en-US" sz="1600" b="0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Y강B" panose="02030600000101010101" pitchFamily="18" charset="-127"/>
                        <a:ea typeface="HY강B" panose="02030600000101010101" pitchFamily="18" charset="-127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71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주관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2000" dirty="0"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73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창단일정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2018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년 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3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월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73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모집인원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1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반 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15-20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명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, 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지원자가 많을 경우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(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주간 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15-20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명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,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 야간 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15-20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명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,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 주말 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15-20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명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)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73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모집대상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고등학교 졸업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(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예정</a:t>
                      </a:r>
                      <a:r>
                        <a:rPr lang="en-US" altLang="ko-KR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)</a:t>
                      </a:r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자</a:t>
                      </a:r>
                      <a:endParaRPr lang="en-US" altLang="ko-KR" sz="1600" b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고등학교</a:t>
                      </a:r>
                      <a:r>
                        <a:rPr lang="ko-KR" altLang="en-US" sz="16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 졸업학력 검정고시 합격자</a:t>
                      </a:r>
                      <a:endParaRPr lang="en-US" altLang="ko-KR" sz="1600" b="0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algn="ctr" latinLnBrk="1"/>
                      <a:r>
                        <a:rPr lang="ko-KR" altLang="en-US" sz="1600" b="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HY강B" pitchFamily="18" charset="-127"/>
                          <a:ea typeface="HY강B" pitchFamily="18" charset="-127"/>
                        </a:rPr>
                        <a:t>기타 법령에 의하여 고등학교 졸업 이상의 학력이 있다고 인증된 자</a:t>
                      </a:r>
                      <a:endParaRPr lang="en-US" altLang="ko-KR" sz="1600" b="0" baseline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  <a:p>
                      <a:pPr algn="ctr" fontAlgn="base" latinLnBrk="1"/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전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.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현직 야구선수 출신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(</a:t>
                      </a:r>
                      <a:r>
                        <a:rPr lang="ko-KR" altLang="en-US" sz="1600" b="0" kern="12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리틀야구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 포함</a:t>
                      </a:r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)</a:t>
                      </a:r>
                      <a:endParaRPr lang="ko-KR" altLang="en-US" sz="1600" b="0" kern="12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Y강B" panose="02030600000101010101" pitchFamily="18" charset="-127"/>
                        <a:ea typeface="HY강B" panose="02030600000101010101" pitchFamily="18" charset="-127"/>
                        <a:cs typeface="+mn-cs"/>
                      </a:endParaRPr>
                    </a:p>
                    <a:p>
                      <a:pPr algn="ctr" fontAlgn="base" latinLnBrk="1"/>
                      <a:r>
                        <a:rPr lang="en-US" altLang="ko-KR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-</a:t>
                      </a:r>
                      <a:r>
                        <a:rPr lang="ko-KR" altLang="en-US" sz="1600" b="0" kern="12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야구선수출신은 아니더라도 야구관련 직종에 종사하고 싶은 자</a:t>
                      </a:r>
                      <a:endParaRPr lang="ko-KR" altLang="en-US" sz="1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HY강B" pitchFamily="18" charset="-127"/>
                        <a:ea typeface="HY강B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53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직사각형 288"/>
          <p:cNvSpPr/>
          <p:nvPr/>
        </p:nvSpPr>
        <p:spPr>
          <a:xfrm>
            <a:off x="980653" y="5692392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0" name="직사각형 289"/>
          <p:cNvSpPr/>
          <p:nvPr/>
        </p:nvSpPr>
        <p:spPr>
          <a:xfrm>
            <a:off x="2770114" y="5692391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1" name="직사각형 290"/>
          <p:cNvSpPr/>
          <p:nvPr/>
        </p:nvSpPr>
        <p:spPr>
          <a:xfrm>
            <a:off x="4559575" y="569239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2" name="직사각형 291"/>
          <p:cNvSpPr/>
          <p:nvPr/>
        </p:nvSpPr>
        <p:spPr>
          <a:xfrm>
            <a:off x="6349036" y="5692389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3" name="직사각형 292"/>
          <p:cNvSpPr/>
          <p:nvPr/>
        </p:nvSpPr>
        <p:spPr>
          <a:xfrm>
            <a:off x="8138497" y="5692388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4" name="직사각형 293"/>
          <p:cNvSpPr/>
          <p:nvPr/>
        </p:nvSpPr>
        <p:spPr>
          <a:xfrm>
            <a:off x="9927959" y="5692387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3306856" y="0"/>
            <a:ext cx="1999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7030A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입학방법</a:t>
            </a:r>
            <a:endParaRPr lang="ko-KR" altLang="en-US" sz="36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7030A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12425" y="936090"/>
            <a:ext cx="9144000" cy="378565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1. </a:t>
            </a:r>
            <a:r>
              <a:rPr kumimoji="0" lang="ko-KR" altLang="ko-K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입학방법</a:t>
            </a:r>
            <a:r>
              <a:rPr kumimoji="0" lang="en-US" altLang="ko-K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kumimoji="0" lang="ko-KR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전형일정</a:t>
            </a:r>
            <a:r>
              <a:rPr kumimoji="0" lang="en-US" altLang="ko-K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)</a:t>
            </a: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- </a:t>
            </a:r>
            <a:r>
              <a:rPr kumimoji="0" lang="ko-KR" altLang="en-US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설명회 당일 접수</a:t>
            </a:r>
            <a:endParaRPr kumimoji="0" lang="ko-KR" altLang="en-US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- </a:t>
            </a:r>
            <a:r>
              <a:rPr kumimoji="0" lang="ko-KR" altLang="en-US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추후 전형일정</a:t>
            </a:r>
            <a:r>
              <a:rPr kumimoji="0" lang="en-US" altLang="ko-KR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kumimoji="0" lang="ko-KR" altLang="en-US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호서대학교 </a:t>
            </a:r>
            <a:r>
              <a:rPr kumimoji="0" lang="ko-KR" altLang="en-US" sz="1600" b="0" i="0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학점은행제</a:t>
            </a:r>
            <a:r>
              <a:rPr kumimoji="0" lang="ko-KR" altLang="en-US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 홈페이지 참조</a:t>
            </a:r>
            <a:r>
              <a:rPr kumimoji="0" lang="en-US" altLang="ko-KR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)</a:t>
            </a:r>
            <a:r>
              <a:rPr kumimoji="0" lang="ko-KR" altLang="en-US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에 따라 수시접수 가능</a:t>
            </a:r>
            <a:endParaRPr kumimoji="0" lang="ko-KR" altLang="en-US" sz="16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- </a:t>
            </a:r>
            <a:r>
              <a:rPr kumimoji="0" lang="ko-KR" altLang="en-US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면접으로 </a:t>
            </a:r>
            <a:r>
              <a:rPr kumimoji="0" lang="en-US" altLang="ko-KR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100% </a:t>
            </a:r>
            <a:r>
              <a:rPr kumimoji="0" lang="ko-KR" altLang="en-US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결정</a:t>
            </a:r>
            <a:r>
              <a:rPr kumimoji="0" lang="en-US" altLang="ko-KR" sz="16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,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실기테스트는 선수분류를 위해 실시</a:t>
            </a:r>
            <a:endParaRPr kumimoji="0" lang="ko-KR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-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특기자 전형으로 선발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,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비선수출신도 지원 가능 </a:t>
            </a:r>
            <a:endParaRPr kumimoji="0" lang="ko-KR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  </a:t>
            </a:r>
            <a:endParaRPr kumimoji="0" lang="ko-KR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2. </a:t>
            </a:r>
            <a:r>
              <a:rPr kumimoji="0" lang="ko-KR" altLang="en-US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제출서류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endParaRPr kumimoji="0" lang="ko-KR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-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입학원서 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1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부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,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고등학교 졸업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예정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)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증명서 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1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부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,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고등학교 성적증명서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생활기록부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) 1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부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,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반명함판 사진 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3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매</a:t>
            </a: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   </a:t>
            </a: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r>
              <a:rPr lang="en-US" altLang="ko-KR" sz="16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3. </a:t>
            </a:r>
            <a:r>
              <a:rPr lang="ko-KR" altLang="en-US" sz="1600" b="1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지원서 </a:t>
            </a:r>
            <a:r>
              <a:rPr lang="ko-KR" altLang="en-US" sz="1600" b="1" dirty="0">
                <a:latin typeface="HY강B" panose="02030600000101010101" pitchFamily="18" charset="-127"/>
                <a:ea typeface="HY강B" panose="02030600000101010101" pitchFamily="18" charset="-127"/>
              </a:rPr>
              <a:t>교부</a:t>
            </a:r>
            <a:endParaRPr lang="ko-KR" altLang="en-US" sz="1600" dirty="0"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r>
              <a:rPr lang="en-US" altLang="ko-KR" sz="16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- </a:t>
            </a:r>
            <a:r>
              <a:rPr lang="ko-KR" altLang="en-US" sz="16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지원서 </a:t>
            </a:r>
            <a:r>
              <a:rPr lang="ko-KR" altLang="en-US" sz="1600" dirty="0">
                <a:latin typeface="HY강B" panose="02030600000101010101" pitchFamily="18" charset="-127"/>
                <a:ea typeface="HY강B" panose="02030600000101010101" pitchFamily="18" charset="-127"/>
              </a:rPr>
              <a:t>교부</a:t>
            </a:r>
            <a:r>
              <a:rPr lang="en-US" altLang="ko-KR" sz="1600" dirty="0">
                <a:latin typeface="HY강B" panose="02030600000101010101" pitchFamily="18" charset="-127"/>
                <a:ea typeface="HY강B" panose="02030600000101010101" pitchFamily="18" charset="-127"/>
              </a:rPr>
              <a:t>: </a:t>
            </a:r>
            <a:r>
              <a:rPr lang="ko-KR" altLang="en-US" sz="1600" dirty="0">
                <a:latin typeface="HY강B" panose="02030600000101010101" pitchFamily="18" charset="-127"/>
                <a:ea typeface="HY강B" panose="02030600000101010101" pitchFamily="18" charset="-127"/>
                <a:hlinkClick r:id="rId2"/>
              </a:rPr>
              <a:t>㈜인터내셔널스포츠그룹 홈페이지</a:t>
            </a:r>
            <a:r>
              <a:rPr lang="en-US" altLang="ko-KR" sz="1600" dirty="0">
                <a:latin typeface="HY강B" panose="02030600000101010101" pitchFamily="18" charset="-127"/>
                <a:ea typeface="HY강B" panose="02030600000101010101" pitchFamily="18" charset="-127"/>
                <a:hlinkClick r:id="rId2"/>
              </a:rPr>
              <a:t>(</a:t>
            </a:r>
            <a:r>
              <a:rPr lang="en-US" altLang="ko-KR" sz="1600" u="sng" dirty="0">
                <a:latin typeface="HY강B" panose="02030600000101010101" pitchFamily="18" charset="-127"/>
                <a:ea typeface="HY강B" panose="02030600000101010101" pitchFamily="18" charset="-127"/>
                <a:hlinkClick r:id="rId2"/>
              </a:rPr>
              <a:t>www.isgkorea.com</a:t>
            </a:r>
            <a:r>
              <a:rPr lang="en-US" altLang="ko-KR" sz="1600" dirty="0">
                <a:latin typeface="HY강B" panose="02030600000101010101" pitchFamily="18" charset="-127"/>
                <a:ea typeface="HY강B" panose="02030600000101010101" pitchFamily="18" charset="-127"/>
              </a:rPr>
              <a:t>) </a:t>
            </a:r>
            <a:r>
              <a:rPr lang="ko-KR" altLang="en-US" sz="1600" dirty="0">
                <a:latin typeface="HY강B" panose="02030600000101010101" pitchFamily="18" charset="-127"/>
                <a:ea typeface="HY강B" panose="02030600000101010101" pitchFamily="18" charset="-127"/>
              </a:rPr>
              <a:t>다운로드</a:t>
            </a:r>
          </a:p>
          <a:p>
            <a:r>
              <a:rPr lang="en-US" altLang="ko-KR" sz="16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- </a:t>
            </a:r>
            <a:r>
              <a:rPr lang="ko-KR" altLang="en-US" sz="16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접수방법</a:t>
            </a:r>
            <a:r>
              <a:rPr lang="en-US" altLang="ko-KR" sz="1600" dirty="0">
                <a:latin typeface="HY강B" panose="02030600000101010101" pitchFamily="18" charset="-127"/>
                <a:ea typeface="HY강B" panose="02030600000101010101" pitchFamily="18" charset="-127"/>
              </a:rPr>
              <a:t>: </a:t>
            </a:r>
            <a:r>
              <a:rPr lang="ko-KR" altLang="en-US" sz="1600" dirty="0" err="1">
                <a:latin typeface="HY강B" panose="02030600000101010101" pitchFamily="18" charset="-127"/>
                <a:ea typeface="HY강B" panose="02030600000101010101" pitchFamily="18" charset="-127"/>
              </a:rPr>
              <a:t>이메일</a:t>
            </a:r>
            <a:r>
              <a:rPr lang="ko-KR" altLang="en-US" sz="1600" dirty="0">
                <a:latin typeface="HY강B" panose="02030600000101010101" pitchFamily="18" charset="-127"/>
                <a:ea typeface="HY강B" panose="02030600000101010101" pitchFamily="18" charset="-127"/>
              </a:rPr>
              <a:t> 접수</a:t>
            </a:r>
            <a:r>
              <a:rPr lang="en-US" altLang="ko-KR" sz="1600" dirty="0">
                <a:latin typeface="HY강B" panose="02030600000101010101" pitchFamily="18" charset="-127"/>
                <a:ea typeface="HY강B" panose="02030600000101010101" pitchFamily="18" charset="-127"/>
              </a:rPr>
              <a:t>(</a:t>
            </a:r>
            <a:r>
              <a:rPr lang="en-US" altLang="ko-KR" sz="1600" u="sng" dirty="0">
                <a:latin typeface="HY강B" panose="02030600000101010101" pitchFamily="18" charset="-127"/>
                <a:ea typeface="HY강B" panose="02030600000101010101" pitchFamily="18" charset="-127"/>
                <a:hlinkClick r:id="rId3"/>
              </a:rPr>
              <a:t>jkpark3838@naver.com</a:t>
            </a:r>
            <a:r>
              <a:rPr lang="en-US" altLang="ko-KR" sz="1600" dirty="0">
                <a:latin typeface="HY강B" panose="02030600000101010101" pitchFamily="18" charset="-127"/>
                <a:ea typeface="HY강B" panose="02030600000101010101" pitchFamily="18" charset="-127"/>
              </a:rPr>
              <a:t>)</a:t>
            </a:r>
            <a:endParaRPr lang="ko-KR" altLang="en-US" sz="1600" dirty="0"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r>
              <a:rPr lang="en-US" altLang="ko-KR" sz="16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- </a:t>
            </a:r>
            <a:r>
              <a:rPr lang="ko-KR" altLang="en-US" sz="16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접수기간</a:t>
            </a:r>
            <a:r>
              <a:rPr lang="en-US" altLang="ko-KR" sz="1600">
                <a:latin typeface="HY강B" panose="02030600000101010101" pitchFamily="18" charset="-127"/>
                <a:ea typeface="HY강B" panose="02030600000101010101" pitchFamily="18" charset="-127"/>
              </a:rPr>
              <a:t>: </a:t>
            </a:r>
            <a:r>
              <a:rPr lang="en-US" altLang="ko-KR" sz="1600" smtClean="0">
                <a:latin typeface="HY강B" panose="02030600000101010101" pitchFamily="18" charset="-127"/>
                <a:ea typeface="HY강B" panose="02030600000101010101" pitchFamily="18" charset="-127"/>
              </a:rPr>
              <a:t>2017.12.28</a:t>
            </a:r>
            <a:r>
              <a:rPr lang="ko-KR" altLang="en-US" sz="1600" dirty="0">
                <a:latin typeface="HY강B" panose="02030600000101010101" pitchFamily="18" charset="-127"/>
                <a:ea typeface="HY강B" panose="02030600000101010101" pitchFamily="18" charset="-127"/>
              </a:rPr>
              <a:t>일 목요일 오후 </a:t>
            </a:r>
            <a:r>
              <a:rPr lang="en-US" altLang="ko-KR" sz="1600" dirty="0">
                <a:latin typeface="HY강B" panose="02030600000101010101" pitchFamily="18" charset="-127"/>
                <a:ea typeface="HY강B" panose="02030600000101010101" pitchFamily="18" charset="-127"/>
              </a:rPr>
              <a:t>6</a:t>
            </a:r>
            <a:r>
              <a:rPr lang="ko-KR" altLang="en-US" sz="1600" dirty="0">
                <a:latin typeface="HY강B" panose="02030600000101010101" pitchFamily="18" charset="-127"/>
                <a:ea typeface="HY강B" panose="02030600000101010101" pitchFamily="18" charset="-127"/>
              </a:rPr>
              <a:t>시까지</a:t>
            </a:r>
          </a:p>
          <a:p>
            <a:r>
              <a:rPr lang="en-US" altLang="ko-KR" sz="16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- </a:t>
            </a:r>
            <a:r>
              <a:rPr lang="ko-KR" altLang="en-US" sz="16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정원 </a:t>
            </a:r>
            <a:r>
              <a:rPr lang="ko-KR" altLang="en-US" sz="1600" dirty="0" err="1">
                <a:latin typeface="HY강B" panose="02030600000101010101" pitchFamily="18" charset="-127"/>
                <a:ea typeface="HY강B" panose="02030600000101010101" pitchFamily="18" charset="-127"/>
              </a:rPr>
              <a:t>미달시</a:t>
            </a:r>
            <a:r>
              <a:rPr lang="ko-KR" altLang="en-US" sz="1600" dirty="0">
                <a:latin typeface="HY강B" panose="02030600000101010101" pitchFamily="18" charset="-127"/>
                <a:ea typeface="HY강B" panose="02030600000101010101" pitchFamily="18" charset="-127"/>
              </a:rPr>
              <a:t> 수시입학 </a:t>
            </a:r>
            <a:r>
              <a:rPr lang="ko-KR" altLang="en-US" sz="1600" dirty="0" smtClean="0">
                <a:latin typeface="HY강B" panose="02030600000101010101" pitchFamily="18" charset="-127"/>
                <a:ea typeface="HY강B" panose="02030600000101010101" pitchFamily="18" charset="-127"/>
              </a:rPr>
              <a:t>모집</a:t>
            </a:r>
            <a:endParaRPr lang="ko-KR" altLang="en-US" sz="1600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39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직사각형 288"/>
          <p:cNvSpPr/>
          <p:nvPr/>
        </p:nvSpPr>
        <p:spPr>
          <a:xfrm>
            <a:off x="980653" y="5692392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0" name="직사각형 289"/>
          <p:cNvSpPr/>
          <p:nvPr/>
        </p:nvSpPr>
        <p:spPr>
          <a:xfrm>
            <a:off x="2770114" y="5692391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1" name="직사각형 290"/>
          <p:cNvSpPr/>
          <p:nvPr/>
        </p:nvSpPr>
        <p:spPr>
          <a:xfrm>
            <a:off x="4559575" y="569239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2" name="직사각형 291"/>
          <p:cNvSpPr/>
          <p:nvPr/>
        </p:nvSpPr>
        <p:spPr>
          <a:xfrm>
            <a:off x="6349036" y="5692389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3" name="직사각형 292"/>
          <p:cNvSpPr/>
          <p:nvPr/>
        </p:nvSpPr>
        <p:spPr>
          <a:xfrm>
            <a:off x="8138497" y="5692388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94" name="직사각형 293"/>
          <p:cNvSpPr/>
          <p:nvPr/>
        </p:nvSpPr>
        <p:spPr>
          <a:xfrm>
            <a:off x="9927959" y="5692387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Content</a:t>
            </a:r>
            <a:endParaRPr lang="en-US" altLang="ko-KR" sz="2400" dirty="0">
              <a:ln>
                <a:solidFill>
                  <a:schemeClr val="bg1">
                    <a:alpha val="0"/>
                  </a:schemeClr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3648529" y="-36731"/>
            <a:ext cx="15456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b="1" smtClean="0">
                <a:ln>
                  <a:solidFill>
                    <a:schemeClr val="bg1">
                      <a:alpha val="0"/>
                    </a:schemeClr>
                  </a:solidFill>
                </a:ln>
                <a:solidFill>
                  <a:srgbClr val="7030A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문의처</a:t>
            </a:r>
            <a:endParaRPr lang="ko-KR" altLang="en-US" sz="3600" b="1" dirty="0">
              <a:ln>
                <a:solidFill>
                  <a:schemeClr val="bg1">
                    <a:alpha val="0"/>
                  </a:schemeClr>
                </a:solidFill>
              </a:ln>
              <a:solidFill>
                <a:srgbClr val="7030A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12425" y="2962106"/>
            <a:ext cx="9144000" cy="3077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endParaRPr lang="ko-KR" altLang="en-US" sz="1400" dirty="0"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345" y="906879"/>
            <a:ext cx="9144000" cy="32932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기타 자세한 사항은 홈페이지를 참고하시거나 아래전화를 이용하셔서 담당교수에게 상담하시길 바랍니다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.</a:t>
            </a: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ko-KR" sz="1600" dirty="0"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호서대학교 홈페이지 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- &gt;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평생교육원 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-&gt; </a:t>
            </a:r>
            <a:r>
              <a:rPr kumimoji="0" lang="ko-KR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학점은행제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 체육학과</a:t>
            </a: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en-US" sz="16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 </a:t>
            </a:r>
            <a:endParaRPr kumimoji="0" lang="ko-KR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총괄담당교수 박정근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: 041-540-5872, 010-2306-4917, </a:t>
            </a:r>
            <a:r>
              <a:rPr kumimoji="0" lang="en-US" altLang="ko-KR" sz="16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  <a:hlinkClick r:id="rId2"/>
              </a:rPr>
              <a:t>jkpark@hoseo.edu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, </a:t>
            </a:r>
            <a:r>
              <a:rPr lang="en-US" altLang="ko-KR" sz="1600" dirty="0" smtClean="0">
                <a:solidFill>
                  <a:srgbClr val="000000"/>
                </a:solidFill>
                <a:latin typeface="HY강B" panose="02030600000101010101" pitchFamily="18" charset="-127"/>
                <a:ea typeface="HY강B" panose="02030600000101010101" pitchFamily="18" charset="-127"/>
                <a:hlinkClick r:id="rId3"/>
              </a:rPr>
              <a:t>jkpark3838@naver.com</a:t>
            </a:r>
            <a:endParaRPr lang="en-US" altLang="ko-KR" sz="1600" dirty="0" smtClean="0">
              <a:solidFill>
                <a:srgbClr val="000000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호서대 </a:t>
            </a:r>
            <a:r>
              <a:rPr kumimoji="0" lang="ko-KR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학점은행제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 체육학과 담당교수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: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김세곤 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010-3463-7900, </a:t>
            </a:r>
            <a:r>
              <a:rPr kumimoji="0" lang="en-US" altLang="ko-KR" sz="16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  <a:hlinkClick r:id="rId4"/>
              </a:rPr>
              <a:t>segoni@hanmail.net</a:t>
            </a: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ko-KR" sz="1600" dirty="0">
              <a:solidFill>
                <a:srgbClr val="000000"/>
              </a:solidFill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호서대 </a:t>
            </a:r>
            <a:r>
              <a:rPr kumimoji="0" lang="ko-KR" altLang="en-US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스포츠과학부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 체육전공 담당자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: </a:t>
            </a:r>
            <a:r>
              <a:rPr kumimoji="0" lang="ko-KR" alt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강예린 조교 </a:t>
            </a: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041-540-5869, 010-7634-5616, </a:t>
            </a:r>
            <a:r>
              <a:rPr kumimoji="0" lang="en-US" altLang="ko-KR" sz="16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  <a:hlinkClick r:id="rId5"/>
              </a:rPr>
              <a:t>exercise@hoseo.edu</a:t>
            </a: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ko-KR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강B" panose="02030600000101010101" pitchFamily="18" charset="-127"/>
                <a:ea typeface="HY강B" panose="02030600000101010101" pitchFamily="18" charset="-127"/>
              </a:rPr>
              <a:t>  </a:t>
            </a: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강B" panose="02030600000101010101" pitchFamily="18" charset="-127"/>
              <a:ea typeface="HY강B" panose="02030600000101010101" pitchFamily="18" charset="-127"/>
            </a:endParaRPr>
          </a:p>
        </p:txBody>
      </p:sp>
      <p:pic>
        <p:nvPicPr>
          <p:cNvPr id="2049" name="_x332594528" descr="EMB00001f483bd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424" y="4649767"/>
            <a:ext cx="9152818" cy="94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2400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ko-KR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</a:rPr>
              <a:t>  </a:t>
            </a:r>
            <a:endParaRPr kumimoji="0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826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자유형 1"/>
          <p:cNvSpPr/>
          <p:nvPr/>
        </p:nvSpPr>
        <p:spPr>
          <a:xfrm>
            <a:off x="-36512" y="3217609"/>
            <a:ext cx="9183342" cy="1491070"/>
          </a:xfrm>
          <a:custGeom>
            <a:avLst/>
            <a:gdLst>
              <a:gd name="connsiteX0" fmla="*/ 0 w 9183342"/>
              <a:gd name="connsiteY0" fmla="*/ 0 h 1491070"/>
              <a:gd name="connsiteX1" fmla="*/ 2552700 w 9183342"/>
              <a:gd name="connsiteY1" fmla="*/ 1485900 h 1491070"/>
              <a:gd name="connsiteX2" fmla="*/ 6642100 w 9183342"/>
              <a:gd name="connsiteY2" fmla="*/ 508000 h 1491070"/>
              <a:gd name="connsiteX3" fmla="*/ 8991600 w 9183342"/>
              <a:gd name="connsiteY3" fmla="*/ 1003300 h 1491070"/>
              <a:gd name="connsiteX4" fmla="*/ 8877300 w 9183342"/>
              <a:gd name="connsiteY4" fmla="*/ 977900 h 1491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3342" h="1491070">
                <a:moveTo>
                  <a:pt x="0" y="0"/>
                </a:moveTo>
                <a:cubicBezTo>
                  <a:pt x="722841" y="700616"/>
                  <a:pt x="1445683" y="1401233"/>
                  <a:pt x="2552700" y="1485900"/>
                </a:cubicBezTo>
                <a:cubicBezTo>
                  <a:pt x="3659717" y="1570567"/>
                  <a:pt x="5568950" y="588433"/>
                  <a:pt x="6642100" y="508000"/>
                </a:cubicBezTo>
                <a:cubicBezTo>
                  <a:pt x="7715250" y="427567"/>
                  <a:pt x="8619067" y="924983"/>
                  <a:pt x="8991600" y="1003300"/>
                </a:cubicBezTo>
                <a:cubicBezTo>
                  <a:pt x="9364133" y="1081617"/>
                  <a:pt x="9120716" y="1029758"/>
                  <a:pt x="8877300" y="977900"/>
                </a:cubicBezTo>
              </a:path>
            </a:pathLst>
          </a:cu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7030A0"/>
              </a:solidFill>
            </a:endParaRPr>
          </a:p>
        </p:txBody>
      </p:sp>
      <p:sp>
        <p:nvSpPr>
          <p:cNvPr id="3" name="자유형 2"/>
          <p:cNvSpPr/>
          <p:nvPr/>
        </p:nvSpPr>
        <p:spPr>
          <a:xfrm>
            <a:off x="25400" y="2909601"/>
            <a:ext cx="9497372" cy="2036131"/>
          </a:xfrm>
          <a:custGeom>
            <a:avLst/>
            <a:gdLst>
              <a:gd name="connsiteX0" fmla="*/ 0 w 9497372"/>
              <a:gd name="connsiteY0" fmla="*/ 587408 h 2036131"/>
              <a:gd name="connsiteX1" fmla="*/ 1841500 w 9497372"/>
              <a:gd name="connsiteY1" fmla="*/ 3208 h 2036131"/>
              <a:gd name="connsiteX2" fmla="*/ 6477000 w 9497372"/>
              <a:gd name="connsiteY2" fmla="*/ 422308 h 2036131"/>
              <a:gd name="connsiteX3" fmla="*/ 8610600 w 9497372"/>
              <a:gd name="connsiteY3" fmla="*/ 1781208 h 2036131"/>
              <a:gd name="connsiteX4" fmla="*/ 9461500 w 9497372"/>
              <a:gd name="connsiteY4" fmla="*/ 1997108 h 2036131"/>
              <a:gd name="connsiteX5" fmla="*/ 9258300 w 9497372"/>
              <a:gd name="connsiteY5" fmla="*/ 2035208 h 2036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497372" h="2036131">
                <a:moveTo>
                  <a:pt x="0" y="587408"/>
                </a:moveTo>
                <a:cubicBezTo>
                  <a:pt x="381000" y="309066"/>
                  <a:pt x="762000" y="30725"/>
                  <a:pt x="1841500" y="3208"/>
                </a:cubicBezTo>
                <a:cubicBezTo>
                  <a:pt x="2921000" y="-24309"/>
                  <a:pt x="5348817" y="125975"/>
                  <a:pt x="6477000" y="422308"/>
                </a:cubicBezTo>
                <a:cubicBezTo>
                  <a:pt x="7605183" y="718641"/>
                  <a:pt x="8113183" y="1518741"/>
                  <a:pt x="8610600" y="1781208"/>
                </a:cubicBezTo>
                <a:cubicBezTo>
                  <a:pt x="9108017" y="2043675"/>
                  <a:pt x="9353550" y="1954775"/>
                  <a:pt x="9461500" y="1997108"/>
                </a:cubicBezTo>
                <a:cubicBezTo>
                  <a:pt x="9569450" y="2039441"/>
                  <a:pt x="9413875" y="2037324"/>
                  <a:pt x="9258300" y="2035208"/>
                </a:cubicBezTo>
              </a:path>
            </a:pathLst>
          </a:custGeom>
          <a:ln>
            <a:solidFill>
              <a:srgbClr val="92D050">
                <a:alpha val="5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7030A0"/>
              </a:solidFill>
            </a:endParaRPr>
          </a:p>
        </p:txBody>
      </p:sp>
      <p:sp>
        <p:nvSpPr>
          <p:cNvPr id="4" name="자유형 3"/>
          <p:cNvSpPr/>
          <p:nvPr/>
        </p:nvSpPr>
        <p:spPr>
          <a:xfrm>
            <a:off x="-12700" y="2808064"/>
            <a:ext cx="9410700" cy="2425700"/>
          </a:xfrm>
          <a:custGeom>
            <a:avLst/>
            <a:gdLst>
              <a:gd name="connsiteX0" fmla="*/ 0 w 9410700"/>
              <a:gd name="connsiteY0" fmla="*/ 0 h 2425700"/>
              <a:gd name="connsiteX1" fmla="*/ 2933700 w 9410700"/>
              <a:gd name="connsiteY1" fmla="*/ 1676400 h 2425700"/>
              <a:gd name="connsiteX2" fmla="*/ 6819900 w 9410700"/>
              <a:gd name="connsiteY2" fmla="*/ 508000 h 2425700"/>
              <a:gd name="connsiteX3" fmla="*/ 9410700 w 9410700"/>
              <a:gd name="connsiteY3" fmla="*/ 2425700 h 242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410700" h="2425700">
                <a:moveTo>
                  <a:pt x="0" y="0"/>
                </a:moveTo>
                <a:cubicBezTo>
                  <a:pt x="898525" y="795866"/>
                  <a:pt x="1797050" y="1591733"/>
                  <a:pt x="2933700" y="1676400"/>
                </a:cubicBezTo>
                <a:cubicBezTo>
                  <a:pt x="4070350" y="1761067"/>
                  <a:pt x="5740400" y="383117"/>
                  <a:pt x="6819900" y="508000"/>
                </a:cubicBezTo>
                <a:cubicBezTo>
                  <a:pt x="7899400" y="632883"/>
                  <a:pt x="8655050" y="1529291"/>
                  <a:pt x="9410700" y="2425700"/>
                </a:cubicBezTo>
              </a:path>
            </a:pathLst>
          </a:custGeom>
          <a:ln>
            <a:solidFill>
              <a:srgbClr val="92D050">
                <a:alpha val="5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0232" y="1925361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smtClean="0">
                <a:solidFill>
                  <a:srgbClr val="7030A0"/>
                </a:solidFill>
              </a:rPr>
              <a:t>감사합니다</a:t>
            </a:r>
            <a:endParaRPr lang="ko-KR" altLang="en-US" sz="3600" b="1" dirty="0">
              <a:ln>
                <a:solidFill>
                  <a:srgbClr val="7030A0">
                    <a:alpha val="0"/>
                  </a:srgbClr>
                </a:solidFill>
              </a:ln>
              <a:solidFill>
                <a:srgbClr val="7030A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2540707"/>
            <a:ext cx="36707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ln>
                  <a:solidFill>
                    <a:srgbClr val="92D050">
                      <a:alpha val="0"/>
                    </a:srgbClr>
                  </a:solidFill>
                </a:ln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학부형 및 야구관계자</a:t>
            </a:r>
            <a:r>
              <a:rPr lang="en-US" altLang="ko-KR" sz="2000" dirty="0">
                <a:ln>
                  <a:solidFill>
                    <a:srgbClr val="92D050">
                      <a:alpha val="0"/>
                    </a:srgbClr>
                  </a:solidFill>
                </a:ln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000" dirty="0" smtClean="0">
                <a:ln>
                  <a:solidFill>
                    <a:srgbClr val="92D050">
                      <a:alpha val="0"/>
                    </a:srgbClr>
                  </a:solidFill>
                </a:ln>
                <a:solidFill>
                  <a:srgbClr val="00206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설명회</a:t>
            </a:r>
            <a:endParaRPr lang="en-US" altLang="ko-KR" sz="2000" dirty="0" smtClean="0">
              <a:ln>
                <a:solidFill>
                  <a:srgbClr val="92D050">
                    <a:alpha val="0"/>
                  </a:srgbClr>
                </a:solidFill>
              </a:ln>
              <a:solidFill>
                <a:srgbClr val="00206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670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400" b="1" dirty="0" smtClean="0">
            <a:ln>
              <a:solidFill>
                <a:srgbClr val="7030A0">
                  <a:alpha val="0"/>
                </a:srgbClr>
              </a:solidFill>
            </a:ln>
            <a:solidFill>
              <a:schemeClr val="bg1">
                <a:lumMod val="50000"/>
              </a:schemeClr>
            </a:solidFill>
            <a:latin typeface="Yoon 윤고딕 550_TT" pitchFamily="18" charset="-127"/>
            <a:ea typeface="Yoon 윤고딕 550_TT" pitchFamily="18" charset="-127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292</Words>
  <Application>Microsoft Office PowerPoint</Application>
  <PresentationFormat>화면 슬라이드 쇼(16:10)</PresentationFormat>
  <Paragraphs>96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7" baseType="lpstr">
      <vt:lpstr>-윤고딕330</vt:lpstr>
      <vt:lpstr>HY견고딕</vt:lpstr>
      <vt:lpstr>맑은 고딕</vt:lpstr>
      <vt:lpstr>함초롬바탕</vt:lpstr>
      <vt:lpstr>Aharoni</vt:lpstr>
      <vt:lpstr>Yoon 윤고딕 540_TT</vt:lpstr>
      <vt:lpstr>Arial</vt:lpstr>
      <vt:lpstr>Wingdings</vt:lpstr>
      <vt:lpstr>Yoon 윤고딕 550_TT</vt:lpstr>
      <vt:lpstr>HY강B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user;NARU YANG</dc:creator>
  <cp:lastModifiedBy>user</cp:lastModifiedBy>
  <cp:revision>49</cp:revision>
  <dcterms:created xsi:type="dcterms:W3CDTF">2013-02-12T13:38:08Z</dcterms:created>
  <dcterms:modified xsi:type="dcterms:W3CDTF">2017-12-07T00:36:33Z</dcterms:modified>
</cp:coreProperties>
</file>